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5.xml" ContentType="application/vnd.openxmlformats-officedocument.presentationml.notesSlide+xml"/>
  <Override PartName="/ppt/ink/ink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73" r:id="rId2"/>
    <p:sldId id="384" r:id="rId3"/>
    <p:sldId id="421" r:id="rId4"/>
    <p:sldId id="425" r:id="rId5"/>
    <p:sldId id="406" r:id="rId6"/>
    <p:sldId id="348" r:id="rId7"/>
    <p:sldId id="407" r:id="rId8"/>
    <p:sldId id="408" r:id="rId9"/>
    <p:sldId id="457" r:id="rId10"/>
    <p:sldId id="409" r:id="rId11"/>
    <p:sldId id="410" r:id="rId12"/>
    <p:sldId id="411" r:id="rId13"/>
    <p:sldId id="458" r:id="rId14"/>
    <p:sldId id="426" r:id="rId15"/>
    <p:sldId id="427" r:id="rId16"/>
    <p:sldId id="428" r:id="rId17"/>
    <p:sldId id="429" r:id="rId18"/>
    <p:sldId id="416" r:id="rId19"/>
    <p:sldId id="460" r:id="rId20"/>
    <p:sldId id="417" r:id="rId21"/>
    <p:sldId id="459" r:id="rId22"/>
    <p:sldId id="415" r:id="rId23"/>
    <p:sldId id="418" r:id="rId24"/>
    <p:sldId id="419" r:id="rId25"/>
    <p:sldId id="430" r:id="rId26"/>
    <p:sldId id="420" r:id="rId27"/>
    <p:sldId id="461" r:id="rId28"/>
    <p:sldId id="404" r:id="rId29"/>
    <p:sldId id="431" r:id="rId30"/>
    <p:sldId id="463" r:id="rId31"/>
    <p:sldId id="462" r:id="rId32"/>
    <p:sldId id="436" r:id="rId33"/>
    <p:sldId id="432" r:id="rId34"/>
    <p:sldId id="433" r:id="rId35"/>
    <p:sldId id="464" r:id="rId36"/>
    <p:sldId id="440" r:id="rId37"/>
    <p:sldId id="437" r:id="rId38"/>
    <p:sldId id="438" r:id="rId39"/>
    <p:sldId id="439" r:id="rId40"/>
    <p:sldId id="441" r:id="rId41"/>
    <p:sldId id="434" r:id="rId42"/>
    <p:sldId id="435" r:id="rId43"/>
    <p:sldId id="422" r:id="rId44"/>
    <p:sldId id="373" r:id="rId45"/>
    <p:sldId id="442" r:id="rId46"/>
    <p:sldId id="443" r:id="rId47"/>
    <p:sldId id="465" r:id="rId48"/>
    <p:sldId id="444" r:id="rId49"/>
    <p:sldId id="445" r:id="rId50"/>
    <p:sldId id="446" r:id="rId51"/>
    <p:sldId id="466" r:id="rId52"/>
    <p:sldId id="447" r:id="rId53"/>
    <p:sldId id="467" r:id="rId54"/>
    <p:sldId id="448" r:id="rId55"/>
    <p:sldId id="449" r:id="rId56"/>
    <p:sldId id="290" r:id="rId57"/>
    <p:sldId id="412" r:id="rId58"/>
    <p:sldId id="450" r:id="rId59"/>
    <p:sldId id="451" r:id="rId60"/>
    <p:sldId id="452" r:id="rId61"/>
    <p:sldId id="453" r:id="rId62"/>
    <p:sldId id="454" r:id="rId63"/>
    <p:sldId id="455" r:id="rId64"/>
    <p:sldId id="456" r:id="rId65"/>
    <p:sldId id="327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3C98D16-A9A1-F44A-8C38-5BE577997501}">
          <p14:sldIdLst>
            <p14:sldId id="273"/>
          </p14:sldIdLst>
        </p14:section>
        <p14:section name="Intro" id="{EE8FD0CF-A25F-A540-8B94-CDB611F048E6}">
          <p14:sldIdLst>
            <p14:sldId id="384"/>
            <p14:sldId id="421"/>
            <p14:sldId id="425"/>
            <p14:sldId id="406"/>
          </p14:sldIdLst>
        </p14:section>
        <p14:section name="Measurement" id="{D9EBD24D-C993-DF4D-8056-9B6F3711C244}">
          <p14:sldIdLst>
            <p14:sldId id="348"/>
            <p14:sldId id="407"/>
            <p14:sldId id="408"/>
            <p14:sldId id="457"/>
            <p14:sldId id="409"/>
            <p14:sldId id="410"/>
            <p14:sldId id="411"/>
            <p14:sldId id="458"/>
            <p14:sldId id="426"/>
            <p14:sldId id="427"/>
            <p14:sldId id="428"/>
            <p14:sldId id="429"/>
            <p14:sldId id="416"/>
            <p14:sldId id="460"/>
            <p14:sldId id="417"/>
            <p14:sldId id="459"/>
            <p14:sldId id="415"/>
            <p14:sldId id="418"/>
            <p14:sldId id="419"/>
            <p14:sldId id="430"/>
            <p14:sldId id="420"/>
            <p14:sldId id="461"/>
          </p14:sldIdLst>
        </p14:section>
        <p14:section name="Advanced experimental techniques" id="{F77715A2-7F68-1943-9841-CEFF63F5B99D}">
          <p14:sldIdLst>
            <p14:sldId id="404"/>
            <p14:sldId id="431"/>
            <p14:sldId id="463"/>
            <p14:sldId id="462"/>
            <p14:sldId id="436"/>
            <p14:sldId id="432"/>
            <p14:sldId id="433"/>
            <p14:sldId id="464"/>
            <p14:sldId id="440"/>
            <p14:sldId id="437"/>
            <p14:sldId id="438"/>
            <p14:sldId id="439"/>
            <p14:sldId id="441"/>
            <p14:sldId id="434"/>
            <p14:sldId id="435"/>
            <p14:sldId id="422"/>
          </p14:sldIdLst>
        </p14:section>
        <p14:section name="Multiomics" id="{13B8AA30-F402-0145-A21E-655676AEB9A9}">
          <p14:sldIdLst>
            <p14:sldId id="373"/>
            <p14:sldId id="442"/>
            <p14:sldId id="443"/>
            <p14:sldId id="465"/>
            <p14:sldId id="444"/>
            <p14:sldId id="445"/>
            <p14:sldId id="446"/>
            <p14:sldId id="466"/>
            <p14:sldId id="447"/>
            <p14:sldId id="467"/>
            <p14:sldId id="448"/>
            <p14:sldId id="449"/>
          </p14:sldIdLst>
        </p14:section>
        <p14:section name="Models and problems" id="{3AE20213-979D-1044-91EC-DAFDA7639516}">
          <p14:sldIdLst>
            <p14:sldId id="290"/>
            <p14:sldId id="412"/>
            <p14:sldId id="450"/>
            <p14:sldId id="451"/>
            <p14:sldId id="452"/>
            <p14:sldId id="453"/>
            <p14:sldId id="454"/>
            <p14:sldId id="455"/>
            <p14:sldId id="456"/>
          </p14:sldIdLst>
        </p14:section>
        <p14:section name="Wrap-up" id="{80891B87-8133-D248-8604-8B3622D470A1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532"/>
    <a:srgbClr val="87A330"/>
    <a:srgbClr val="A1C349"/>
    <a:srgbClr val="F3C053"/>
    <a:srgbClr val="F9A03F"/>
    <a:srgbClr val="EB5E28"/>
    <a:srgbClr val="03045E"/>
    <a:srgbClr val="023E8A"/>
    <a:srgbClr val="0077B6"/>
    <a:srgbClr val="00B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60"/>
    <p:restoredTop sz="94613"/>
  </p:normalViewPr>
  <p:slideViewPr>
    <p:cSldViewPr snapToGrid="0" snapToObjects="1">
      <p:cViewPr varScale="1">
        <p:scale>
          <a:sx n="81" d="100"/>
          <a:sy n="81" d="100"/>
        </p:scale>
        <p:origin x="216" y="5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41D75-6DAC-5E43-82AA-FB81D98FBCB4}" type="datetimeFigureOut">
              <a:rPr lang="pl-PL" smtClean="0"/>
              <a:t>19.11.2025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846A2-1F19-E849-9A65-5F64EFB76B4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708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BA07F-32BD-62D7-AAB8-4475D5301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B56EF80-4F5B-EECA-DCD3-96A2896F1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F1DB47A5-FB9A-02F1-0FF9-D4E6C8302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AA4DDDB-DC10-18B1-614B-E90905124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103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DA21F-F1F0-F3A6-2D9B-2FD7E129D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165541A-1B92-1503-6E5A-0CA735930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E53B008-EE9F-0D5A-67DD-F348F2784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32670D2-7CC4-1C86-AE38-1D7DBD98A5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678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96FDC-A99D-CF53-0DC7-DF97F217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A4EEE55-D5D1-A786-1E43-B7766D9A1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D85B747-A682-74F9-C850-99BD05B3B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BE06719-3491-1776-A209-BEAAC9E4B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2287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54A9C-962A-9D3C-89CB-42042798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5FB13B9-DFDF-6AEA-AC75-9CA0D57D5A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7890E6B-8E8D-32AE-C458-0DFF40F3C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6C24406-950B-4031-F029-18098A321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1238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65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892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10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1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13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17.xml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20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22.xml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25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28.xml"/><Relationship Id="rId16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2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29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34.xml"/><Relationship Id="rId1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3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3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6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3.png"/><Relationship Id="rId3" Type="http://schemas.openxmlformats.org/officeDocument/2006/relationships/image" Target="../media/image8.svg"/><Relationship Id="rId21" Type="http://schemas.openxmlformats.org/officeDocument/2006/relationships/image" Target="../media/image38.sv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5" Type="http://schemas.openxmlformats.org/officeDocument/2006/relationships/image" Target="../media/image19.svg"/><Relationship Id="rId15" Type="http://schemas.openxmlformats.org/officeDocument/2006/relationships/image" Target="../media/image530.png"/><Relationship Id="rId23" Type="http://schemas.openxmlformats.org/officeDocument/2006/relationships/image" Target="../media/image23.svg"/><Relationship Id="rId19" Type="http://schemas.openxmlformats.org/officeDocument/2006/relationships/image" Target="../media/image44.svg"/><Relationship Id="rId4" Type="http://schemas.openxmlformats.org/officeDocument/2006/relationships/image" Target="../media/image18.png"/><Relationship Id="rId2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8.svg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11" Type="http://schemas.openxmlformats.org/officeDocument/2006/relationships/image" Target="../media/image44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8.svg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17" Type="http://schemas.openxmlformats.org/officeDocument/2006/relationships/image" Target="../media/image47.png"/><Relationship Id="rId2" Type="http://schemas.openxmlformats.org/officeDocument/2006/relationships/image" Target="../media/image7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44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8.svg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11" Type="http://schemas.openxmlformats.org/officeDocument/2006/relationships/image" Target="../media/image44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8.svg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44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8.svg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11" Type="http://schemas.openxmlformats.org/officeDocument/2006/relationships/image" Target="../media/image44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4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8.svg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44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8.svg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44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8.svg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44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8.svg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image" Target="../media/image44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8.svg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1" Type="http://schemas.openxmlformats.org/officeDocument/2006/relationships/image" Target="../media/image44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8.svg"/><Relationship Id="rId3" Type="http://schemas.openxmlformats.org/officeDocument/2006/relationships/image" Target="../media/image8.svg"/><Relationship Id="rId7" Type="http://schemas.openxmlformats.org/officeDocument/2006/relationships/image" Target="../media/image45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11" Type="http://schemas.openxmlformats.org/officeDocument/2006/relationships/image" Target="../media/image44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43.pn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8.svg"/><Relationship Id="rId3" Type="http://schemas.openxmlformats.org/officeDocument/2006/relationships/image" Target="../media/image350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5" Type="http://schemas.openxmlformats.org/officeDocument/2006/relationships/image" Target="../media/image8.svg"/><Relationship Id="rId1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56.svg"/><Relationship Id="rId1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5" Type="http://schemas.openxmlformats.org/officeDocument/2006/relationships/image" Target="../media/image8.svg"/><Relationship Id="rId1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56.svg"/><Relationship Id="rId1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5" Type="http://schemas.openxmlformats.org/officeDocument/2006/relationships/image" Target="../media/image8.svg"/><Relationship Id="rId1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56.svg"/><Relationship Id="rId1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5" Type="http://schemas.openxmlformats.org/officeDocument/2006/relationships/image" Target="../media/image8.svg"/><Relationship Id="rId1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56.sv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18" Type="http://schemas.openxmlformats.org/officeDocument/2006/relationships/image" Target="../media/image26.jpeg"/><Relationship Id="rId7" Type="http://schemas.openxmlformats.org/officeDocument/2006/relationships/image" Target="../media/image8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customXml" Target="../ink/ink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23.svg"/><Relationship Id="rId10" Type="http://schemas.openxmlformats.org/officeDocument/2006/relationships/image" Target="../media/image9.png"/><Relationship Id="rId9" Type="http://schemas.openxmlformats.org/officeDocument/2006/relationships/image" Target="../media/image19.svg"/><Relationship Id="rId1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5" Type="http://schemas.openxmlformats.org/officeDocument/2006/relationships/image" Target="../media/image8.svg"/><Relationship Id="rId1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56.svg"/><Relationship Id="rId1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5" Type="http://schemas.openxmlformats.org/officeDocument/2006/relationships/image" Target="../media/image8.svg"/><Relationship Id="rId1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56.svg"/><Relationship Id="rId1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5" Type="http://schemas.openxmlformats.org/officeDocument/2006/relationships/image" Target="../media/image8.svg"/><Relationship Id="rId1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56.svg"/><Relationship Id="rId1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5" Type="http://schemas.openxmlformats.org/officeDocument/2006/relationships/image" Target="../media/image8.svg"/><Relationship Id="rId1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56.svg"/><Relationship Id="rId1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38.svg"/><Relationship Id="rId3" Type="http://schemas.openxmlformats.org/officeDocument/2006/relationships/image" Target="../media/image45.png"/><Relationship Id="rId7" Type="http://schemas.openxmlformats.org/officeDocument/2006/relationships/image" Target="../media/image19.svg"/><Relationship Id="rId12" Type="http://schemas.openxmlformats.org/officeDocument/2006/relationships/image" Target="../media/image37.png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5.svg"/><Relationship Id="rId5" Type="http://schemas.openxmlformats.org/officeDocument/2006/relationships/image" Target="../media/image8.svg"/><Relationship Id="rId15" Type="http://schemas.openxmlformats.org/officeDocument/2006/relationships/image" Target="../media/image23.sv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56.svg"/><Relationship Id="rId14" Type="http://schemas.openxmlformats.org/officeDocument/2006/relationships/image" Target="../media/image22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svg"/><Relationship Id="rId18" Type="http://schemas.openxmlformats.org/officeDocument/2006/relationships/image" Target="../media/image24.png"/><Relationship Id="rId26" Type="http://schemas.openxmlformats.org/officeDocument/2006/relationships/image" Target="../media/image63.png"/><Relationship Id="rId3" Type="http://schemas.openxmlformats.org/officeDocument/2006/relationships/customXml" Target="../ink/ink64.xml"/><Relationship Id="rId21" Type="http://schemas.openxmlformats.org/officeDocument/2006/relationships/image" Target="../media/image38.svg"/><Relationship Id="rId12" Type="http://schemas.openxmlformats.org/officeDocument/2006/relationships/image" Target="../media/image57.png"/><Relationship Id="rId17" Type="http://schemas.openxmlformats.org/officeDocument/2006/relationships/image" Target="../media/image60.svg"/><Relationship Id="rId25" Type="http://schemas.openxmlformats.org/officeDocument/2006/relationships/image" Target="../media/image6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9.png"/><Relationship Id="rId20" Type="http://schemas.openxmlformats.org/officeDocument/2006/relationships/image" Target="../media/image37.png"/><Relationship Id="rId29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.svg"/><Relationship Id="rId24" Type="http://schemas.openxmlformats.org/officeDocument/2006/relationships/image" Target="../media/image61.png"/><Relationship Id="rId15" Type="http://schemas.openxmlformats.org/officeDocument/2006/relationships/image" Target="../media/image10.svg"/><Relationship Id="rId23" Type="http://schemas.openxmlformats.org/officeDocument/2006/relationships/image" Target="../media/image23.svg"/><Relationship Id="rId28" Type="http://schemas.openxmlformats.org/officeDocument/2006/relationships/image" Target="../media/image65.png"/><Relationship Id="rId10" Type="http://schemas.openxmlformats.org/officeDocument/2006/relationships/image" Target="../media/image18.png"/><Relationship Id="rId19" Type="http://schemas.openxmlformats.org/officeDocument/2006/relationships/image" Target="../media/image25.svg"/><Relationship Id="rId9" Type="http://schemas.openxmlformats.org/officeDocument/2006/relationships/image" Target="../media/image350.png"/><Relationship Id="rId14" Type="http://schemas.openxmlformats.org/officeDocument/2006/relationships/image" Target="../media/image9.png"/><Relationship Id="rId22" Type="http://schemas.openxmlformats.org/officeDocument/2006/relationships/image" Target="../media/image22.png"/><Relationship Id="rId27" Type="http://schemas.openxmlformats.org/officeDocument/2006/relationships/image" Target="../media/image6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2" Type="http://schemas.openxmlformats.org/officeDocument/2006/relationships/customXml" Target="../ink/ink8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5" Type="http://schemas.openxmlformats.org/officeDocument/2006/relationships/image" Target="../media/image8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ideo 2" title="Animacja wycinania nożyczek">
            <a:hlinkClick r:id="" action="ppaction://media"/>
            <a:extLst>
              <a:ext uri="{FF2B5EF4-FFF2-40B4-BE49-F238E27FC236}">
                <a16:creationId xmlns:a16="http://schemas.microsoft.com/office/drawing/2014/main" id="{AED7CAA7-792E-A69E-A6F2-250C38E7C9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Tytuł 66">
            <a:extLst>
              <a:ext uri="{FF2B5EF4-FFF2-40B4-BE49-F238E27FC236}">
                <a16:creationId xmlns:a16="http://schemas.microsoft.com/office/drawing/2014/main" id="{EE061663-E749-E0E1-4E33-2D34D9DF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3628"/>
            <a:ext cx="12192000" cy="885372"/>
          </a:xfrm>
          <a:ln>
            <a:noFill/>
          </a:ln>
        </p:spPr>
        <p:txBody>
          <a:bodyPr/>
          <a:lstStyle/>
          <a:p>
            <a:r>
              <a:rPr lang="pl-PL" dirty="0"/>
              <a:t>    </a:t>
            </a:r>
            <a:r>
              <a:rPr lang="pl-PL" dirty="0" err="1">
                <a:solidFill>
                  <a:schemeClr val="bg1"/>
                </a:solidFill>
              </a:rPr>
              <a:t>Proteomics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3F3EA16B-9990-78A3-953F-CAC6BF6DF4CD}"/>
              </a:ext>
            </a:extLst>
          </p:cNvPr>
          <p:cNvSpPr/>
          <p:nvPr/>
        </p:nvSpPr>
        <p:spPr>
          <a:xfrm>
            <a:off x="0" y="14514"/>
            <a:ext cx="12192000" cy="6858000"/>
          </a:xfrm>
          <a:custGeom>
            <a:avLst/>
            <a:gdLst>
              <a:gd name="connsiteX0" fmla="*/ 1959112 w 12192000"/>
              <a:gd name="connsiteY0" fmla="*/ 2543628 h 6858000"/>
              <a:gd name="connsiteX1" fmla="*/ 1811547 w 12192000"/>
              <a:gd name="connsiteY1" fmla="*/ 2691193 h 6858000"/>
              <a:gd name="connsiteX2" fmla="*/ 1811547 w 12192000"/>
              <a:gd name="connsiteY2" fmla="*/ 3281435 h 6858000"/>
              <a:gd name="connsiteX3" fmla="*/ 1959112 w 12192000"/>
              <a:gd name="connsiteY3" fmla="*/ 3429000 h 6858000"/>
              <a:gd name="connsiteX4" fmla="*/ 9859077 w 12192000"/>
              <a:gd name="connsiteY4" fmla="*/ 3429000 h 6858000"/>
              <a:gd name="connsiteX5" fmla="*/ 10006642 w 12192000"/>
              <a:gd name="connsiteY5" fmla="*/ 3281435 h 6858000"/>
              <a:gd name="connsiteX6" fmla="*/ 10006642 w 12192000"/>
              <a:gd name="connsiteY6" fmla="*/ 2691193 h 6858000"/>
              <a:gd name="connsiteX7" fmla="*/ 9859077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959112" y="2543628"/>
                </a:moveTo>
                <a:cubicBezTo>
                  <a:pt x="1877614" y="2543628"/>
                  <a:pt x="1811547" y="2609695"/>
                  <a:pt x="1811547" y="2691193"/>
                </a:cubicBezTo>
                <a:lnTo>
                  <a:pt x="1811547" y="3281435"/>
                </a:lnTo>
                <a:cubicBezTo>
                  <a:pt x="1811547" y="3362933"/>
                  <a:pt x="1877614" y="3429000"/>
                  <a:pt x="1959112" y="3429000"/>
                </a:cubicBezTo>
                <a:lnTo>
                  <a:pt x="9859077" y="3429000"/>
                </a:lnTo>
                <a:cubicBezTo>
                  <a:pt x="9940575" y="3429000"/>
                  <a:pt x="10006642" y="3362933"/>
                  <a:pt x="10006642" y="3281435"/>
                </a:cubicBezTo>
                <a:lnTo>
                  <a:pt x="10006642" y="2691193"/>
                </a:lnTo>
                <a:cubicBezTo>
                  <a:pt x="10006642" y="2609695"/>
                  <a:pt x="9940575" y="2543628"/>
                  <a:pt x="9859077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81" name="Tytuł 66">
            <a:extLst>
              <a:ext uri="{FF2B5EF4-FFF2-40B4-BE49-F238E27FC236}">
                <a16:creationId xmlns:a16="http://schemas.microsoft.com/office/drawing/2014/main" id="{EAEEA269-9EB5-3D28-CFBA-FBBE2FF5286E}"/>
              </a:ext>
            </a:extLst>
          </p:cNvPr>
          <p:cNvSpPr txBox="1">
            <a:spLocks/>
          </p:cNvSpPr>
          <p:nvPr/>
        </p:nvSpPr>
        <p:spPr>
          <a:xfrm>
            <a:off x="0" y="5032827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82" name="Tytuł 66">
            <a:extLst>
              <a:ext uri="{FF2B5EF4-FFF2-40B4-BE49-F238E27FC236}">
                <a16:creationId xmlns:a16="http://schemas.microsoft.com/office/drawing/2014/main" id="{4A68744A-28E0-02FA-3385-A763D8F6DB5C}"/>
              </a:ext>
            </a:extLst>
          </p:cNvPr>
          <p:cNvSpPr txBox="1">
            <a:spLocks/>
          </p:cNvSpPr>
          <p:nvPr/>
        </p:nvSpPr>
        <p:spPr>
          <a:xfrm>
            <a:off x="0" y="5581649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  <p:pic>
        <p:nvPicPr>
          <p:cNvPr id="6" name="Grafika 5" descr="Narzędzia wydobywcze z wypełnieniem pełnym">
            <a:extLst>
              <a:ext uri="{FF2B5EF4-FFF2-40B4-BE49-F238E27FC236}">
                <a16:creationId xmlns:a16="http://schemas.microsoft.com/office/drawing/2014/main" id="{91120DA5-3E77-EFEA-8852-3E2812A9E7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3306" y="25436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A7F847-95C7-F2BF-09AB-8FD4D524C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C07E4A9-1F77-FA86-060F-58E951CED489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F72F1E0-CC4B-6E80-ACC2-4729AEF95CB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Proteins</a:t>
            </a:r>
            <a:r>
              <a:rPr lang="pl-PL" cap="small" spc="300" dirty="0">
                <a:latin typeface="Cambria" panose="02040503050406030204" pitchFamily="18" charset="0"/>
              </a:rPr>
              <a:t> vs small </a:t>
            </a:r>
            <a:r>
              <a:rPr lang="pl-PL" cap="small" spc="300" dirty="0" err="1">
                <a:latin typeface="Cambria" panose="02040503050406030204" pitchFamily="18" charset="0"/>
              </a:rPr>
              <a:t>molecules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9C5DCBB-FACF-F2FF-E8D2-612EB09A396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9C5DCBB-FACF-F2FF-E8D2-612EB09A39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6B2320CD-3597-E4C7-5BCE-269BC3705B2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47629FE-2FD4-0D9B-1B15-A44C7CDF232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7977769-C91D-D9C4-4B5E-ADC53D5D4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C329159-C6CD-13E6-24CA-D394105035C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1A550A0-F556-2E89-B9EC-58841E4CA3F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E92F04D-40D3-A866-14EF-807A20D8D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10C0235-3EFF-3B91-3490-07AAD6565CB0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83F33CE-37A5-45B3-13FD-9AB13CF10C3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370D9170-E3A0-0B66-9B85-59214F53E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71EF8ED3-89FF-0F6C-5274-EB45B336D45A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9C2F1AC2-547D-C456-0FB0-A105AD480516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609BE8F8-8246-ABF4-5FCD-75F9FD963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5881EC12-5D48-51A0-185B-7F5BACD42586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895BFD08-8019-9877-A831-EF922D4A1852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82480A05-37D1-FBB1-20EE-11F053152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03ED67A3-0ED4-ADB5-13AF-8AFEBDD93E5C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F9FF9DDC-3514-4D59-9E75-14ADF5842D2B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7BF36319-2A4C-1E8E-6BDE-AD19C033B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3CCEEE5C-5D15-AE7B-3A60-DCDC9426CD69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👣 Proteins → peptides → MS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0E4DEF1F-6DAF-08B0-8BD1-61A64DF24DF0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Peptide fragmentation complexity</a:t>
            </a:r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CD1EA259-4042-D122-458A-95CF938BFDD0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🧵 Protein inference from peptides is hard</a:t>
            </a:r>
          </a:p>
        </p:txBody>
      </p:sp>
    </p:spTree>
    <p:extLst>
      <p:ext uri="{BB962C8B-B14F-4D97-AF65-F5344CB8AC3E}">
        <p14:creationId xmlns:p14="http://schemas.microsoft.com/office/powerpoint/2010/main" val="2597006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155498-338C-30B9-461F-6BFB35BB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B29D49F-D16A-5019-FAA2-C13324424DA0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4C2D7F2A-6F60-B5E0-2E9A-D2AA7CBF5A5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Techniques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applicability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6FFFA36-70B2-4177-BC37-B3063837E85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6FFFA36-70B2-4177-BC37-B3063837E8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8FE3E00-783C-07FA-966F-EBFAE759DCC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5FEA769-690A-5EDC-F441-6E15FC189AC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F048A05A-D506-38A7-C513-25154783D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D5589F2-ED7A-FF18-30C2-C7659CD918B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63C035E-D3EE-9015-3A67-81EE0AAB9E7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3431A343-4B94-1C6D-C744-A66C2F55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F6CDF79-BA3B-F82B-34DF-31034DFFFB2F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385E89A-2AC1-3BCF-F316-78A17AF3C869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9BC4A088-1127-4F5D-2EC8-22654BE06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51C8661E-CE17-2AEB-AF39-DBF6A2086FC5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1A092C6E-2F7F-78D3-1867-D41F59C89B19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84159EB5-884E-F79D-4B97-A771E88F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A0772FEA-F378-B761-0026-804C8650B4B3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A290CF7B-B464-4E9F-F809-7E8285873403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650BCD00-8A36-2D81-0A8F-8ED621775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3265B5DA-30C3-0C0E-EE42-2D896323D2FF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439895B4-9334-98A5-2263-E28B164D5235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592FCC0C-F1AA-B7C4-A887-D0CDB9D7D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pic>
        <p:nvPicPr>
          <p:cNvPr id="1026" name="Picture 2" descr="Figure 4. Common ionization techniques (APCI, APPI, EI, ESI, MALDI and ICP) and their range of applicability.">
            <a:extLst>
              <a:ext uri="{FF2B5EF4-FFF2-40B4-BE49-F238E27FC236}">
                <a16:creationId xmlns:a16="http://schemas.microsoft.com/office/drawing/2014/main" id="{183C3546-4E10-E060-B46A-C36ABE4F0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1511300"/>
            <a:ext cx="8324796" cy="462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F438DD9B-98F8-119D-F9DB-FEC79A9132B7}"/>
              </a:ext>
            </a:extLst>
          </p:cNvPr>
          <p:cNvSpPr txBox="1"/>
          <p:nvPr/>
        </p:nvSpPr>
        <p:spPr>
          <a:xfrm>
            <a:off x="3563946" y="6283772"/>
            <a:ext cx="6109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Shimadzu</a:t>
            </a:r>
            <a:r>
              <a:rPr lang="pl-PL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161120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61C828-C09F-5843-9B9C-F821CAEB3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A0CCD8E-0F0E-FACE-8811-A9B4BF3DD63E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CE07056F-D7EA-9EBC-6E7C-3E02DDB1040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LC-MS </a:t>
            </a:r>
            <a:r>
              <a:rPr lang="pl-PL" cap="small" spc="300" dirty="0" err="1">
                <a:latin typeface="Cambria" panose="02040503050406030204" pitchFamily="18" charset="0"/>
              </a:rPr>
              <a:t>sample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preparation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ABFD700-4652-C17A-220F-F28EC6C6B9F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ABFD700-4652-C17A-220F-F28EC6C6B9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8BA5F770-DCFA-C0D8-58CB-D8276B9E278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9F5B3A8-B353-B940-0EEE-75B4C1E653B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FC92D4A-294F-112B-44FB-FD6490A1A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671DA40-9E08-8A3D-B62C-573663979A8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231C690-7B5C-027F-4B18-32315AFC828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C9AE4C6-51B3-10DF-6E05-67CE11841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4849D3B-CF79-F7B6-6D72-A8428D234DC0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4D85A45-3FB9-7ADD-75F0-70DF854A5741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F8F2077A-CDF7-2AF2-4ECC-ED9724D11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9B0A3EFE-D07B-A319-9355-C3CC51570241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66E70E01-7869-6CEB-5B0D-C939A87B5BF4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EF9DF13F-5C5A-02C7-FD8A-0335D261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009527E6-78A9-2DCC-4FBB-2CF9529D949E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8A3568CE-B86F-CF30-C833-8C603D76A6B1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9A6CCB28-A2DC-7EEE-34DA-CD468E8F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D986EDD7-1DC4-CDA1-4E33-E4BB7B5C8956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CE9F5634-4C94-C84F-2A97-C5197539466D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CA25FCCA-AC02-D91F-55C2-5B916F323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1BDCAE4E-3F4A-3E09-D206-C8DC53F2CE3F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Cell lysis → protein extraction.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3569611B-2413-35D2-4817-2403448143EC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🔬 Reduction &amp; alkylation.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0B84AD30-D048-76FE-73A1-02EEF3FACEE1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🔪 Trypsin digestion.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772E5C21-1E38-245C-3072-EAE54904005C}"/>
              </a:ext>
            </a:extLst>
          </p:cNvPr>
          <p:cNvSpPr/>
          <p:nvPr/>
        </p:nvSpPr>
        <p:spPr>
          <a:xfrm>
            <a:off x="1828800" y="5212079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💧 LC separation → MS analysis.</a:t>
            </a:r>
          </a:p>
        </p:txBody>
      </p:sp>
    </p:spTree>
    <p:extLst>
      <p:ext uri="{BB962C8B-B14F-4D97-AF65-F5344CB8AC3E}">
        <p14:creationId xmlns:p14="http://schemas.microsoft.com/office/powerpoint/2010/main" val="615398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47792-7C70-607A-CE85-B990E889F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451FD8C-C3FC-5E0F-4331-A53C24BD3B9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7B7FF9D3-1D6E-2326-51EC-90C0EB6514F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LC-MS </a:t>
            </a:r>
            <a:r>
              <a:rPr lang="pl-PL" cap="small" spc="300" dirty="0" err="1">
                <a:latin typeface="Cambria" panose="02040503050406030204" pitchFamily="18" charset="0"/>
              </a:rPr>
              <a:t>sample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preparation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AC92B42-1C91-3162-E60D-F0CE92A784F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AC92B42-1C91-3162-E60D-F0CE92A784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C49003A-F696-23B3-0283-183F38CE48F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D75278D-8C12-BC49-691D-38BAFC4EFAB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0781CE1-8793-AA8A-D2EB-AFE06F7A1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5FE7898-3456-BED0-5136-A79EE2A6BF9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67AAA3D-9D93-D58B-5CFA-04882610698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229BA1C-F4EF-5060-4BB8-79EEB9711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135C271-AF67-90A9-9CDD-8E733F68F8E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3E68BE5-BD2A-0D2D-5E17-B2A7FCA65CD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1E481F82-4E71-434C-AA43-BD85C6F39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A16391C2-23A7-F36B-557F-0383CBDB7AC0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2EFA056A-C911-F555-696E-2B1B3768F9DC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639CF292-8E94-FFD4-9931-0B86318D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B7D02B9A-882B-AE39-29E5-E31EE1BA34B4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35A0922C-61D6-4B54-4D5E-16AF5EF11B3A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8653C644-94F6-1F9D-19C9-004EB3879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3059E3E4-8271-352F-B3BF-83326A9E2A87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A8538E55-D52E-7BF2-3C4C-563A0640F9AE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DADD151F-7747-392A-09FA-BD0B064B6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pic>
        <p:nvPicPr>
          <p:cNvPr id="5122" name="Picture 2" descr="Fundamentals of LC, MS and LCMS : SHIMADZU (Shimadzu Corporation)">
            <a:extLst>
              <a:ext uri="{FF2B5EF4-FFF2-40B4-BE49-F238E27FC236}">
                <a16:creationId xmlns:a16="http://schemas.microsoft.com/office/drawing/2014/main" id="{BC0E5BBE-C87C-6532-C7D5-CC9C661E2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157" y="1338895"/>
            <a:ext cx="6637479" cy="507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376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5506C-614A-F166-384A-673543CBD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146C124-BC86-C0CF-8798-5BE4BEAF368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5794BB24-D567-9DFD-D24F-DDDCF76F360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Uniprot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2B803D0-3337-3B27-B129-42ECA88B63D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2B803D0-3337-3B27-B129-42ECA88B63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C4C4931-4942-345C-105A-0F75CF2147E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52D6171-78D1-61F6-8FB7-61B6C5AD032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432DE6B-11D0-04A7-46E8-FD8231457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F4F1A70-9FD4-010F-1037-ECA5E1958C2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1C43EB6-430A-AEFD-70EF-0A2BCDD2018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9CBD508-3C21-D361-02B5-BF8B2DC7F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D75CF89-8476-AF0E-B3E3-CE0C9F717D98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06FD58E-7BBC-7377-7142-0458D85A053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C2333143-94A7-31BC-B442-D340D7C07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1FC65441-2F31-E756-CEDA-B4F0C54D6C72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522B768F-45D8-C316-1A23-D7FA930DECB8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4032B700-969B-62D4-6D10-DD88155E5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85E427CC-5998-D684-44EF-D6E592EBD7FC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731FE8D7-79D0-9194-63BA-903FF560FA27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44186023-7779-86AC-0A7F-E937E94A2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351D35-7479-FE20-E493-633D69C88D89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01978960-15FD-5947-29A3-B85CE2B8D287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EEE5467C-817E-970A-F1A8-6DD4E8A6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C97839C4-3AF8-CB3B-40D4-7953E723740F}"/>
              </a:ext>
            </a:extLst>
          </p:cNvPr>
          <p:cNvSpPr/>
          <p:nvPr/>
        </p:nvSpPr>
        <p:spPr>
          <a:xfrm>
            <a:off x="1828800" y="1371600"/>
            <a:ext cx="2271037" cy="20574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Canonical sequences</a:t>
            </a:r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F02C27AB-8C81-A271-91AA-8BBDF087AD09}"/>
              </a:ext>
            </a:extLst>
          </p:cNvPr>
          <p:cNvSpPr/>
          <p:nvPr/>
        </p:nvSpPr>
        <p:spPr>
          <a:xfrm>
            <a:off x="1848584" y="3603785"/>
            <a:ext cx="2251253" cy="1745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Isoforms, function, domains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0B32AFE1-69BA-CFD2-A987-D195C3A6703F}"/>
              </a:ext>
            </a:extLst>
          </p:cNvPr>
          <p:cNvSpPr/>
          <p:nvPr/>
        </p:nvSpPr>
        <p:spPr>
          <a:xfrm>
            <a:off x="1828800" y="552385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⭐ Gold standard protein reference</a:t>
            </a:r>
          </a:p>
        </p:txBody>
      </p:sp>
      <p:pic>
        <p:nvPicPr>
          <p:cNvPr id="15" name="Obraz 14" descr="Obraz zawierający tekst, zrzut ekranu, oprogramowanie, Strona internetowa&#10;&#10;Zawartość wygenerowana przez AI może być niepoprawna.">
            <a:extLst>
              <a:ext uri="{FF2B5EF4-FFF2-40B4-BE49-F238E27FC236}">
                <a16:creationId xmlns:a16="http://schemas.microsoft.com/office/drawing/2014/main" id="{51D12941-477D-C474-D85A-8BCA51966B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48541" y="1338895"/>
            <a:ext cx="7772400" cy="36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6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039D27-4D71-2908-C121-6A9DFFEDF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8375451-3884-465E-0B22-056DE2E04862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05E7739A-511F-4050-14E2-522E78FA224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RefSeq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3CF8894-1221-A528-75FF-7A3C2EE0FF5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3CF8894-1221-A528-75FF-7A3C2EE0FF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65BB5CC-89EA-353B-3DD0-6557F2C1A4E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B7A1845-DDCE-CBC0-9C30-B8443E4CF71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CD7A66C-C346-1A87-FAB5-37577C1E9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A47FDF5-2237-6FD3-11CA-FEC11625BA1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6A392EA-A932-F24A-AE86-7DEDDE59B3E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18593A40-8157-EB3D-B8DA-86A340D7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C91AB23-4718-4040-FEBD-A56D28D97E32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773C2B3-B136-0E0D-E55D-75DB5ED0B297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327F6340-3CF8-4905-4A7E-1FD267E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3AE37755-DCB8-370D-EECD-0E33D426ECAE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B8692D4-FED9-1015-79C7-F3B2F3FFE2C3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09981D30-B045-9EF0-76CB-67BCCC25E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A44C97B6-5D80-4392-FBA1-4724370284CD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754AEC80-282E-ED4E-AACB-ABD6BBAC9854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2588D8B9-62C4-B537-510B-8A99615F4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0F6BABE8-B6B7-0D98-95CA-0AA3D1BDD733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E73BCAD4-77FB-640D-8982-57EB0FEEDD07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38108AA5-FB37-2C4A-A2B1-460C6460C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D888F393-8777-1198-E61B-D96E98F553CF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📘 Curated reference sequences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80B07BEC-B21C-2FF0-4241-9EDB670194F8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Variant-aware resources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EEE6F1E-45E0-F699-F07C-B5F2EECFAE59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Genome-proteome alignment</a:t>
            </a:r>
          </a:p>
        </p:txBody>
      </p:sp>
    </p:spTree>
    <p:extLst>
      <p:ext uri="{BB962C8B-B14F-4D97-AF65-F5344CB8AC3E}">
        <p14:creationId xmlns:p14="http://schemas.microsoft.com/office/powerpoint/2010/main" val="4129752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A381CB-B03F-B9F7-9D0A-134DFCD0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591EF81-4BEA-D350-C57F-58085CA1CF66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3F326E93-1777-2A42-6B06-A5E014F65FF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Ensembl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Proteome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D187EC37-D6BD-54C6-F2D5-166FCED4869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D187EC37-D6BD-54C6-F2D5-166FCED486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2570FD8-41D5-ECED-B8BE-07252A3D1D5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6AAAFC7-DD15-35A3-0BCB-91F1034CA65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F289EC0-CA26-1F4C-4ED7-04428D318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C3CE512-8992-4B85-51FF-77E58294899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57778DB-5010-CD1A-DB57-1161838E005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8955373-9F8C-F1FB-FB48-7CB05382A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CB3FDE0-9D20-BC9B-52F6-5F6A3D28A3D4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51FED0B-A07F-E9A5-12AC-70CF5321A16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FDC2947E-EEA4-B0D5-0FA1-62F9BF7EA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0BC1C5B4-0D7C-1320-641C-2CB18721973F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7D4DB1D-6236-D2FB-D4FF-A71DF62D2ADE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FA2395F6-1B48-2911-85ED-20675152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BCBF728-B593-4DC6-F1F9-9B1F1D00F138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0E424EC4-7944-921F-CD52-8FB5D00A9E0B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C49DC03F-06F4-87FF-79E0-8327248BD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52F2F6DA-D985-5A36-BF88-F8C570C4579B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BC4EBDF2-1222-8BF9-6942-68819267A9AF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D34E9884-0EF0-774A-C7A6-99F94DA19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529BBF18-336C-43DC-C72F-ACC766F2B812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🧫 Genome-driven proteome annotation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73A0C100-A77B-B4DC-811F-0568B92A9EDF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🔤 Transcript-level variants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47442C69-28D4-5D06-99B0-B420D6C5BA2E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Alternative splicing coverage</a:t>
            </a:r>
          </a:p>
        </p:txBody>
      </p:sp>
    </p:spTree>
    <p:extLst>
      <p:ext uri="{BB962C8B-B14F-4D97-AF65-F5344CB8AC3E}">
        <p14:creationId xmlns:p14="http://schemas.microsoft.com/office/powerpoint/2010/main" val="1270108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D99B0-A6B6-9DFD-D03C-88E483D70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15CD68F-4544-5335-85AD-BAF88189AC96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E6B36CA-D4D6-2921-8297-D536269CBAF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NeXtProt</a:t>
            </a:r>
            <a:r>
              <a:rPr lang="pl-PL" cap="small" spc="300" dirty="0">
                <a:latin typeface="Cambria" panose="02040503050406030204" pitchFamily="18" charset="0"/>
              </a:rPr>
              <a:t> Database (down)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8D919E96-1746-9780-F8C0-17D729942AE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8D919E96-1746-9780-F8C0-17D729942A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9B35A35A-90C1-6DE0-2AFC-5D49DF8390C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2A710B1-BAC7-63D5-D453-EC84BDABC89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7B5D401-243E-74E2-9D36-05EC5B19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52314DF-C71E-17C3-07A7-3F819F1C8CF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616E4D4-58BE-434E-998E-8298BC78D8F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46B62E7-A029-6F82-C78D-08008CA52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6A5B46E-4FBE-A6F2-18E8-3EFDC135F0E3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296114D-F8BF-0EAC-4F3D-965B81100519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FD0265B5-3FD2-7564-9B57-76C9C7100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96687AF6-80A1-4498-F754-C29E554FCBE4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91A3F67C-DAC3-E22A-C37D-102725B32E8F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42899259-128B-A974-5154-43E264DFE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2E62A3CE-849A-006D-7F51-8302E43E81D7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DEA05409-DEE9-9844-FACE-47043D959388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061511D6-B016-642F-B46B-23899578B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B7D23987-1583-973C-D855-772C158BF366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E80C02C-1AB6-172B-C418-6EF7C43337BA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0B29067D-7D74-D21E-6D26-4734575F2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54784FB9-6258-6A0D-AB92-64DF4399B9E7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🧍 Human proteome knowledge base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B543BD6E-2407-D1FC-9C4B-823DE1990A34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🧾 Evidence levels for proteins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219832FA-F29A-EF1C-9DDC-B7CF396E6BEC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PTM and tissue annotation</a:t>
            </a:r>
          </a:p>
        </p:txBody>
      </p:sp>
    </p:spTree>
    <p:extLst>
      <p:ext uri="{BB962C8B-B14F-4D97-AF65-F5344CB8AC3E}">
        <p14:creationId xmlns:p14="http://schemas.microsoft.com/office/powerpoint/2010/main" val="4166604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16283-0E0E-900C-A10D-DDD70E437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5126DFC-F2B3-3DDB-120D-7DE6C1D3AD85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596010F1-214A-5BB6-398D-7C17F97FD28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Edmann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degradation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A026B3D-1B23-0A23-179D-220DE24E815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A026B3D-1B23-0A23-179D-220DE24E81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4AB4E9E-175B-FFD7-0B22-567E7B4418D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0183AF0-1D03-D381-6AEE-E6E0FCA7938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D2E6B4B-B821-6A16-71E1-E7BC100D0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D9D79B5-032B-E786-EE41-EC5EC072EAA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597E566-D8BF-9B4B-C232-1BE774FA6F5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1962468-8D40-3700-0EB2-1396DEFD5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811B7A7-CA88-F055-7DE1-A2D543A56183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FB4A549-E3D5-8B59-79F9-D91782F2FAF6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AD020E4B-3B90-C465-CED9-125B031DD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95BF049B-0DDF-3CD3-B749-9E196081FE57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FC8B32A6-FC18-371C-5CBB-8D6497F1842A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AF86E85D-D6F2-7797-96BE-CA135FB2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38BF2308-CFD2-B42E-96CC-B8973C1D1767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B05438FE-E2A6-8DD7-8E14-73DC9CC38452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853694B6-76A1-2B81-1F8F-327A9D9AD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5DABCC4B-2A69-8866-DD6E-B2A22EC54963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C3D7BD4C-1902-F5C8-8BF4-FD77429CB624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29763C2C-8BCA-A108-9F5B-404ECEB83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pic>
        <p:nvPicPr>
          <p:cNvPr id="8194" name="Picture 2" descr="PPT - Protein Sequence PowerPoint Presentation, free download - ID:4271810">
            <a:extLst>
              <a:ext uri="{FF2B5EF4-FFF2-40B4-BE49-F238E27FC236}">
                <a16:creationId xmlns:a16="http://schemas.microsoft.com/office/drawing/2014/main" id="{C25F4640-FA47-D9F7-B80E-FAB22157A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711" y="1243864"/>
            <a:ext cx="7260728" cy="544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848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476B4B-3AAF-A629-DDEE-CD27AA74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33FB6E5-0E35-4437-726B-DA24C7B3953E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F3BF3144-4958-FF52-8888-D68C9AFE299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Edmann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degradation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7EAD527C-82BB-3998-CD8B-79CD9D10737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7EAD527C-82BB-3998-CD8B-79CD9D1073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95B1679-6347-971D-2CAD-AB5B437C168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E70B838-BA19-6907-2EAB-8F1873B5295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5E14BEDB-172A-5FEC-205D-938E55BB6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081FFBB-87F4-E86C-0297-4B7C5A9E8C6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4F6E3B1-9909-D2C9-F046-B6C2542C0E7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BB23102-E5C1-5A0E-2CEC-8AC4A642C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EE73927-771F-6FAF-7E54-745D3148C951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CD33D53-1EBC-35AD-601B-122927E79317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BAE7AD4E-3EF9-42A5-0E9F-6599CE7E6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D27DCF4C-8B0D-B5D6-6B54-65547367DEAF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7A2E5408-6237-3E6A-2AC8-9EA8C66A1EF8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0B07DB85-BB6B-A6A7-0300-4914F2E46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48B8FD1-2E73-B8C3-F598-F5CD38999BB8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08B86813-4438-A736-B0E0-D9AFD1CC778C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F7A99EC0-B4D9-D52C-064E-58FB13A64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8641A31B-CB39-2F04-CE99-1407F84A0CE2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45204BD1-0101-7915-8C18-D52871471432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E96239BB-29EA-BDCF-C057-CDF04EF0C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29F817EB-1014-0503-4184-7840A3F42208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🔢 Sequential N-terminal sequencing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48E77277-AE47-4AB9-F0B4-0281581EC830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🐢 Low throughput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F75B3BA-BA21-A1B7-6C37-2F77A2EEB399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📜 Used in early proteomics history</a:t>
            </a:r>
          </a:p>
        </p:txBody>
      </p:sp>
    </p:spTree>
    <p:extLst>
      <p:ext uri="{BB962C8B-B14F-4D97-AF65-F5344CB8AC3E}">
        <p14:creationId xmlns:p14="http://schemas.microsoft.com/office/powerpoint/2010/main" val="251529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E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DEA63-1686-DF13-5F88-76ED1CB24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C3D4FA50-67C2-50BC-CE0B-A5D7D42BD8A5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6A9EEC14-AFD4-2917-642A-10ACABB0ADE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Why</a:t>
            </a:r>
            <a:r>
              <a:rPr lang="pl-PL" cap="small" spc="300" dirty="0">
                <a:latin typeface="Cambria" panose="02040503050406030204" pitchFamily="18" charset="0"/>
              </a:rPr>
              <a:t> do we want </a:t>
            </a:r>
            <a:r>
              <a:rPr lang="pl-PL" cap="small" spc="300" dirty="0" err="1">
                <a:latin typeface="Cambria" panose="02040503050406030204" pitchFamily="18" charset="0"/>
              </a:rPr>
              <a:t>proteom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5B344517-5BDA-0D2B-007B-3663C2F266F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5B344517-5BDA-0D2B-007B-3663C2F266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D2E4B6BE-23B7-C0B9-5699-4237ECA59D5D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95BB6EC-0CD7-D344-5019-866C43BDDFF3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13BDE85A-46DD-5A37-61DD-84DD4AFE5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783BD60-C262-18D9-1EC3-E63873DF31B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4DB3555-75B0-D596-EC6E-6EF4C41AAAE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5D23095A-8A6C-1252-BD32-06C75170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E5BE70E5-6B05-2011-A8CA-8EF032C0A2A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9290A924-BF6E-611B-CFD3-2E4383E88E0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7" name="Grafika 26" descr="Laptop z wypełnieniem pełnym">
              <a:extLst>
                <a:ext uri="{FF2B5EF4-FFF2-40B4-BE49-F238E27FC236}">
                  <a16:creationId xmlns:a16="http://schemas.microsoft.com/office/drawing/2014/main" id="{63AF6F43-308B-6387-19CC-D93424492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899B6C85-A46E-F956-64E6-36806E848973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067B20B-8C0E-5DEB-B292-3EB066F96DA1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9" name="Grafika 48" descr="Procesor z wypełnieniem pełnym">
              <a:extLst>
                <a:ext uri="{FF2B5EF4-FFF2-40B4-BE49-F238E27FC236}">
                  <a16:creationId xmlns:a16="http://schemas.microsoft.com/office/drawing/2014/main" id="{F1855E1E-994C-9A66-9269-2F1EE9EE5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D06B9BD-FBAB-B912-F2FB-DB2FBF969FB2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D0FB2D9-8340-BCC9-8ADB-66FB633B0F17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2" name="Grafika 51" descr="Liczydło z wypełnieniem pełnym">
              <a:extLst>
                <a:ext uri="{FF2B5EF4-FFF2-40B4-BE49-F238E27FC236}">
                  <a16:creationId xmlns:a16="http://schemas.microsoft.com/office/drawing/2014/main" id="{E94A7B9C-D810-DD1C-5CDE-E03A88DB7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E9EDE4F1-9E7B-CB06-C394-79C4295BA1CF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15B019D9-ACA8-6FB6-9633-0DD211E3F272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5" name="Grafika 54" descr="Bambus z wypełnieniem pełnym">
              <a:extLst>
                <a:ext uri="{FF2B5EF4-FFF2-40B4-BE49-F238E27FC236}">
                  <a16:creationId xmlns:a16="http://schemas.microsoft.com/office/drawing/2014/main" id="{21DD44DB-907D-121A-ADB7-5F02FD02C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45" name="Rounded Rectangle 2">
            <a:extLst>
              <a:ext uri="{FF2B5EF4-FFF2-40B4-BE49-F238E27FC236}">
                <a16:creationId xmlns:a16="http://schemas.microsoft.com/office/drawing/2014/main" id="{B55E0578-7576-A695-2DCF-AE00349B8FC3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Proteins execute cellular function</a:t>
            </a:r>
          </a:p>
        </p:txBody>
      </p:sp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A72C3C29-009C-5946-0370-700FFDC13E14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❌ mRNA does not predict protein levels</a:t>
            </a:r>
          </a:p>
        </p:txBody>
      </p:sp>
      <p:sp>
        <p:nvSpPr>
          <p:cNvPr id="56" name="Rounded Rectangle 4">
            <a:extLst>
              <a:ext uri="{FF2B5EF4-FFF2-40B4-BE49-F238E27FC236}">
                <a16:creationId xmlns:a16="http://schemas.microsoft.com/office/drawing/2014/main" id="{71D3B5DC-51DD-1FF8-9866-43C2BED8A9EC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🤔 Can we infer cell state without measuring proteins?</a:t>
            </a:r>
          </a:p>
        </p:txBody>
      </p:sp>
    </p:spTree>
    <p:extLst>
      <p:ext uri="{BB962C8B-B14F-4D97-AF65-F5344CB8AC3E}">
        <p14:creationId xmlns:p14="http://schemas.microsoft.com/office/powerpoint/2010/main" val="251275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9A553-6B5A-925D-3F82-153DAD4CD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6B1C745-7FD0-2083-5A11-D1D1B60E90E2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97B439AB-88C8-75A2-1BB0-7A2C3316FBE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Bioorthogonal</a:t>
            </a:r>
            <a:r>
              <a:rPr lang="pl-PL" cap="small" spc="300" dirty="0">
                <a:latin typeface="Cambria" panose="02040503050406030204" pitchFamily="18" charset="0"/>
              </a:rPr>
              <a:t> &amp; </a:t>
            </a:r>
            <a:r>
              <a:rPr lang="pl-PL" cap="small" spc="300" dirty="0" err="1">
                <a:latin typeface="Cambria" panose="02040503050406030204" pitchFamily="18" charset="0"/>
              </a:rPr>
              <a:t>Click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chemistry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C3C56BF-A00E-E004-D36B-757CE6EC854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C3C56BF-A00E-E004-D36B-757CE6EC85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43E5F5C-83C7-16F0-96A6-53A326EB7A9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8D90E10-10DE-839D-4205-B6D7C5B23DA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15376EA-998B-BCC9-78C9-5E212EB42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0E05788-9C7F-1A8D-9CC2-DB88DD4F676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BD4FADB-207E-AB62-F2E7-88C1015382C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2E2640A-203A-A16E-6560-DF04E258B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F467F72-2538-EB30-76FA-7D155C94A6D8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F404F51-FDFE-E3F2-7B9E-E82DFB920A9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C875203E-0FD4-DFA9-5379-4794A7671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8818EAE4-FC63-F2D7-A8A6-0A4A2B77734B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81DCF1F5-D32B-3B05-F8BE-86E6BA5FC56B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A2E77F1C-D8F3-8A3A-8DBB-FDCF32816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3CB06C36-3353-FB3F-FB2B-CEB2E361F469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56DCD3FF-95D8-6BBF-87F1-117E91787028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68EACA0E-37E2-65BC-E72F-B540485AA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834BB2F1-DA63-FC2F-0990-A133E5289DE9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19B0DC25-2167-1724-8A1B-1F2B9FBF9FBF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74E64E28-33B8-997C-C9EF-13281D35A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88AE26E5-AD14-0A13-D5AF-32C04BA9C3D7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Introduce reactive handles into proteins.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202F27E4-1929-F1E7-3E42-8E1A211FF49C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🕵️ Track synthesis, turnover, modifications.</a:t>
            </a: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3640DEB0-D5B8-6500-CF31-7781A4D668D2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Metabolic labeling</a:t>
            </a:r>
          </a:p>
        </p:txBody>
      </p:sp>
    </p:spTree>
    <p:extLst>
      <p:ext uri="{BB962C8B-B14F-4D97-AF65-F5344CB8AC3E}">
        <p14:creationId xmlns:p14="http://schemas.microsoft.com/office/powerpoint/2010/main" val="2378336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659D9-8BE6-F255-B306-529C2E8AE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7BFCD70-D0AC-438B-F05C-6A742C47322D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886BCA4F-5B04-2D37-E5E3-8B3384F3595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Immunoassays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07DAB85-F02D-3338-BB9C-20EFC47B4D3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07DAB85-F02D-3338-BB9C-20EFC47B4D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77E58D53-0E91-176C-A7CB-550203F520F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73F7C87-471D-970D-2BCD-FC3DEDA6B72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9D87994-B7B1-ABC6-CCE1-38EF0CF05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F98D3F8-CC99-18C9-95F0-830287E7FE5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E052B98-06B7-7CF3-B5BD-40FCE4919C0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CAFB3D7-88FE-34D9-43F9-3DBD8559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9CACD9C-801F-1129-4B85-CFC1650A974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259925A-828C-53E9-CA45-AA88CA7DBE9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1F9AD7F9-BCA6-C984-2347-9786F80CA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A9903ADB-2C71-BD0A-D1D7-6A789D9F5CE6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CB6BC08-A1C1-E8D7-8D8C-C9CD2A6516FA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2A07727C-0966-9083-E9FB-C9B85A493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35E98EED-C490-A2FA-91A3-2A181AA36289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86E1FF42-B82F-6482-7E96-82624ACD7132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FFDF38BD-B3AC-650A-468C-ED0BD38AC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1BF8944F-E854-BB81-1C08-21CF5C526DC1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C99C9CB6-AABF-CD81-DD7B-9838D26C7BD6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83DA1132-2E46-29DB-B162-BA16C2CFF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pic>
        <p:nvPicPr>
          <p:cNvPr id="6146" name="Picture 2" descr="Immunoassay: Principle and Methods">
            <a:extLst>
              <a:ext uri="{FF2B5EF4-FFF2-40B4-BE49-F238E27FC236}">
                <a16:creationId xmlns:a16="http://schemas.microsoft.com/office/drawing/2014/main" id="{F6A34C76-7920-CBDD-71A5-B39819186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22" y="1171362"/>
            <a:ext cx="7961586" cy="548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7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8A8394-000E-5B0D-197E-90BE2BC23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D40731C-8502-176A-A346-907F08F14EF5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879362D1-1473-5DB1-3861-70833FA6F12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Immunoassays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3F96EAF-54E6-906D-D0E8-2DB358B1CF1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3F96EAF-54E6-906D-D0E8-2DB358B1CF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1EE5C49-A3C4-DFA1-6BFE-0A46DC40327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343126D-D3DB-A445-747F-E5AF7F43B49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74C5D96-93B0-C699-E331-362470F8C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D9ECE83-5C16-9A8A-FD5E-D995BA756F0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200048A-3B7B-5375-52C6-16D1ABB2758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17E5FA00-7C30-33E0-575F-7B30CED9C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7233F57-11DC-9AF2-D777-C45E1900327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A9D83AC-1A9C-74FC-9141-F842F69AF8E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74212383-6959-F93E-E484-0613447A8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5F7D14FB-8441-9E71-AE0A-25180612E637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F92E75C-270C-B5DF-7B9D-E9CBF29BB072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141830B7-DB50-EE4E-04CF-76D107E6A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A22243B3-4A88-4DF8-DCDB-229015BA11CF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AC2EAAA8-EE58-F969-A221-28FF4011CF2B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4034B66E-EE12-768A-FA28-895589C9C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5B4DE415-641E-3DEF-DE1D-B2691BC878F3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0051D7AC-451D-2080-6659-7E32041652C9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C8903D00-C4C6-6E29-22A2-E4C8F57D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D28B8FE6-5FB2-19D1-EC5D-3DA14B9779A8}"/>
              </a:ext>
            </a:extLst>
          </p:cNvPr>
          <p:cNvSpPr/>
          <p:nvPr/>
        </p:nvSpPr>
        <p:spPr>
          <a:xfrm>
            <a:off x="1828800" y="521208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Specificity and cross-reactivity are challenges.</a:t>
            </a:r>
          </a:p>
        </p:txBody>
      </p:sp>
      <p:sp>
        <p:nvSpPr>
          <p:cNvPr id="27" name="Rounded Rectangle 2">
            <a:extLst>
              <a:ext uri="{FF2B5EF4-FFF2-40B4-BE49-F238E27FC236}">
                <a16:creationId xmlns:a16="http://schemas.microsoft.com/office/drawing/2014/main" id="{500056B4-04DC-C2FA-7AC4-F4446D8F5530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ELISA &amp; Western blot</a:t>
            </a:r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43734AC0-D583-E1C5-E8EC-FF0300599F4E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High specificity antibodies</a:t>
            </a:r>
          </a:p>
        </p:txBody>
      </p:sp>
      <p:sp>
        <p:nvSpPr>
          <p:cNvPr id="29" name="Rounded Rectangle 4">
            <a:extLst>
              <a:ext uri="{FF2B5EF4-FFF2-40B4-BE49-F238E27FC236}">
                <a16:creationId xmlns:a16="http://schemas.microsoft.com/office/drawing/2014/main" id="{4873EEAE-A192-BA8C-F908-BCEB7F78DF04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Limited proteome coverage</a:t>
            </a:r>
          </a:p>
        </p:txBody>
      </p:sp>
    </p:spTree>
    <p:extLst>
      <p:ext uri="{BB962C8B-B14F-4D97-AF65-F5344CB8AC3E}">
        <p14:creationId xmlns:p14="http://schemas.microsoft.com/office/powerpoint/2010/main" val="4011050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756E34-3A48-B995-2253-386E71066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434D05B-5E6D-5E9C-2F38-2B891F02DB77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CB0E1D5F-642D-E667-1CA1-82CF7978162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Affinity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proteomics</a:t>
            </a:r>
            <a:r>
              <a:rPr lang="pl-PL" cap="small" spc="300" dirty="0">
                <a:latin typeface="Cambria" panose="02040503050406030204" pitchFamily="18" charset="0"/>
              </a:rPr>
              <a:t> &amp; </a:t>
            </a:r>
            <a:r>
              <a:rPr lang="pl-PL" cap="small" spc="300" dirty="0" err="1">
                <a:latin typeface="Cambria" panose="02040503050406030204" pitchFamily="18" charset="0"/>
              </a:rPr>
              <a:t>microassays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D89B29F-7D89-5C9F-2001-E7F2C39EC38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D89B29F-7D89-5C9F-2001-E7F2C39EC3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94E17AF-8E82-4C5E-875B-8A3A5E61487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6648587-8A11-8BB9-ED9A-969F073D1A5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FB466B3A-5711-48D4-0E00-9FD18F4A2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4D2DE57-4D7D-BBFB-FE33-36951FE3761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68A4591-BA08-4138-6758-878639E65A4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26D041B-204D-E562-D265-404482B2B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125A034-A643-8A1F-F642-D66B85C2E4F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C0DAAB0-6F69-F0C6-F98B-4E67C9E72ED7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54CB6DF9-E6B7-FBC4-394C-F6B3B66B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F1150782-0F52-BDF8-1776-6A0968A9D424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FB3DE0EB-07EB-41BC-98F7-F6FBB38D4B98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2828F733-5F32-D2E9-4673-195812B37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F785CC44-9AB7-6770-E90A-B633AD38512A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21B67528-7974-BF2B-456C-192B6269B091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359061A9-7570-A77D-4591-0FDC93905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F8CF67D-406A-7FE3-60AA-5C3CEA3C302A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99E0956D-4FC3-887B-7AFD-2DFF7C77F08D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695509A0-2529-B47A-639B-2EAACBE0B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98FB021C-77A8-B997-BF07-90637645B5C3}"/>
              </a:ext>
            </a:extLst>
          </p:cNvPr>
          <p:cNvSpPr/>
          <p:nvPr/>
        </p:nvSpPr>
        <p:spPr>
          <a:xfrm>
            <a:off x="1828800" y="1371600"/>
            <a:ext cx="4255999" cy="168090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🏷️ Detect proteins immobilized on chip surfaces.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FB82030A-DE84-343F-0E33-CCFC0D53D8A8}"/>
              </a:ext>
            </a:extLst>
          </p:cNvPr>
          <p:cNvSpPr/>
          <p:nvPr/>
        </p:nvSpPr>
        <p:spPr>
          <a:xfrm>
            <a:off x="1828800" y="3297154"/>
            <a:ext cx="4267200" cy="144727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🎭 Limited by antibody availability.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D1AF786D-B932-F88A-EFDE-5A004C3EEDA7}"/>
              </a:ext>
            </a:extLst>
          </p:cNvPr>
          <p:cNvSpPr/>
          <p:nvPr/>
        </p:nvSpPr>
        <p:spPr>
          <a:xfrm>
            <a:off x="1828800" y="4993821"/>
            <a:ext cx="4267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Targeted detection &amp; profiling</a:t>
            </a:r>
          </a:p>
        </p:txBody>
      </p:sp>
      <p:pic>
        <p:nvPicPr>
          <p:cNvPr id="9218" name="Picture 2" descr="Immune Monitoring Technology Primer: protein microarray ('seromics ...">
            <a:extLst>
              <a:ext uri="{FF2B5EF4-FFF2-40B4-BE49-F238E27FC236}">
                <a16:creationId xmlns:a16="http://schemas.microsoft.com/office/drawing/2014/main" id="{65DE4758-45DE-FE43-2F4A-1B02F831C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68301"/>
            <a:ext cx="601980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655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4993CB-98DD-8894-FB0F-45DE73CEC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F9994FB-0D60-DFA8-BACB-474F923CED12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95312A82-4223-54FB-7844-2D62CAC3CE1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Quantitative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challenges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511C1C8-31D7-B5DA-A752-59ED29A6AF5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511C1C8-31D7-B5DA-A752-59ED29A6AF5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6495146-A444-FA56-98C8-02558741EB6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191A5D3-9571-79DD-90E3-C9035D2941C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332864A-89EA-D1AF-5C9D-54344B93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6FFE037-6979-6617-6623-14193816E35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38C61AE-DD1E-CFA8-7B2B-BCBA05F43A0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E3AFEC6-0232-B408-A8DF-B12CECC30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12AC4C4-22CC-EE96-03BD-32827537E3D4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2FC32E1-6220-1EE1-4227-A1CDD57BA21F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2D46CF50-3798-F4B3-8CCB-6C4A5AB0D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62D11762-4739-B2C5-6412-226B1C4894ED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9DC86C61-0E1A-1608-4A71-A14B277C2E17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62067C48-76C2-0FFD-9E46-98F9D77BD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C4932512-18C2-9406-8EDA-D641C7E74B33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039FECFE-971B-92F7-D843-F917DA8FE9FE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8BC145D6-5A79-40C3-F95C-C7DA7F717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9D3A2185-448F-0C5F-7C0D-88DFD0FB1F42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7AB61159-0165-9B50-E3F3-579E829EC8E1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F8706FA3-BACB-317A-DAFF-C92778422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66790372-3B16-8941-1554-F7C0C99D0489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Ionization variability</a:t>
            </a: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B00A09CE-2777-7F0A-75BF-9E1F8257C255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Peptide detectability differs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B0156A95-1515-27E6-5E86-B4C9A2C29A92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🌀 PTMs break quantification</a:t>
            </a:r>
          </a:p>
        </p:txBody>
      </p:sp>
    </p:spTree>
    <p:extLst>
      <p:ext uri="{BB962C8B-B14F-4D97-AF65-F5344CB8AC3E}">
        <p14:creationId xmlns:p14="http://schemas.microsoft.com/office/powerpoint/2010/main" val="83596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0E0B9-34A1-8342-CD11-99D2656B6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50F1D2D-1E56-9CAE-CC02-6A488DB27E21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43D583DB-B4C3-02C6-9C9A-75DB364A7E3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Label-free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quantification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09B7176-CBB0-D0C7-41BB-6A83F47C601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09B7176-CBB0-D0C7-41BB-6A83F47C60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7097007-319F-A0BB-9F44-E68051003F9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10A06BB-AA6C-80EF-B926-E36915607BD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2D2DFD1-143C-22A6-1DE1-F791A1706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B3BC7AF-F294-07BA-0081-DF29B51A459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E3B847A-1370-0CF4-29A1-C6C2A79EDD1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421DF5D-A92F-EC83-AE34-BC8E0F007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3BB63A0-01F8-4D54-178B-54C323A16229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13CCF87-4D8C-7280-E0A4-E3F261CBD3A4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EEA2BA97-587B-D2AC-096B-1BC56490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DDBD87E3-8260-4C6A-CB23-83D9FFB00732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FD56137-3D18-DA31-036D-598007633C75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F6F78BDB-2F70-E16F-8108-BB44754D3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723CEF76-61EA-7734-1F31-02EF338A7EE5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9CBA94F7-7A00-DEB5-EF31-45D87C82567D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1F34104F-454D-7869-03CB-C6DBA9D8A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14078ADF-FFAA-A505-14E7-CE7422E121E9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D2E70A34-04E1-0420-A13C-61370C6D1478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53C8381A-C5FD-1E90-04BD-FE3D0A14E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A0051290-BEF8-AD8F-B46C-2BBD08D384B5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Peak integration from chromatograms.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47CBB9B3-4316-F550-CF45-F31E498D7791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Spectral counting.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720E779E-5018-067F-DABB-735AC9F684B4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Sensitive to LC instability.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D9171AB0-577B-BA44-F63E-157F32ABDF10}"/>
              </a:ext>
            </a:extLst>
          </p:cNvPr>
          <p:cNvSpPr/>
          <p:nvPr/>
        </p:nvSpPr>
        <p:spPr>
          <a:xfrm>
            <a:off x="1828800" y="521208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🧊 Batch effects &amp; missing data</a:t>
            </a:r>
          </a:p>
        </p:txBody>
      </p:sp>
    </p:spTree>
    <p:extLst>
      <p:ext uri="{BB962C8B-B14F-4D97-AF65-F5344CB8AC3E}">
        <p14:creationId xmlns:p14="http://schemas.microsoft.com/office/powerpoint/2010/main" val="3154853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71CEFB-E477-8503-AFA1-901139B7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187DEDF-374A-1204-0482-2BD163950009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22C9300A-E8CD-0ABA-2452-993965EF6D9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Why</a:t>
            </a:r>
            <a:r>
              <a:rPr lang="pl-PL" cap="small" spc="300" dirty="0">
                <a:latin typeface="Cambria" panose="02040503050406030204" pitchFamily="18" charset="0"/>
              </a:rPr>
              <a:t> not RNA -&gt; </a:t>
            </a:r>
            <a:r>
              <a:rPr lang="pl-PL" cap="small" spc="300" dirty="0" err="1">
                <a:latin typeface="Cambria" panose="02040503050406030204" pitchFamily="18" charset="0"/>
              </a:rPr>
              <a:t>Proteins</a:t>
            </a:r>
            <a:r>
              <a:rPr lang="pl-PL" cap="small" spc="300" dirty="0">
                <a:latin typeface="Cambria" panose="02040503050406030204" pitchFamily="18" charset="0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8D6E1A40-54E6-A54B-A648-31E54A67434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8D6E1A40-54E6-A54B-A648-31E54A6743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F3C1591-4370-FBD1-8BA8-FC4E8BC42FA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BEC48B1-EC90-8A3B-7E66-45B6E35DFE4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4C0DFBB-3EA3-106F-7371-54D6AB075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8D15ABA-AD21-395D-3800-B4CD6EF6FE6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96BC833-52CF-EB2D-5E03-2C2AE922AF2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51E92AC-C910-36E5-EA8F-26980BED2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2E03308-6781-99B0-2322-2C5AA9955A1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6FEA936-805E-34BE-DE13-D957ECFF506A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C7A77EEA-6E98-AE76-7966-B9A4736E4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99007314-6506-996B-4CD5-1216F96B16B2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0294956-4112-E1E4-1563-89F956E64433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8C64FDA3-3A4E-5EBE-E3BE-C8DE24F6D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AB76467F-BA8D-ED13-AB4D-395FDE662B4B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10548C1A-3F41-B04C-41C1-C8BAE1A61E3C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AB2A3845-9990-B641-0CCE-DBC685AD2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A121D368-7BEF-E0AB-930D-9EFF8338D8B9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877BCA98-3E22-9D94-A809-B0A2349CFB98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C704C785-ED3B-AF63-7719-265A00217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pic>
        <p:nvPicPr>
          <p:cNvPr id="10242" name="Picture 2" descr="Correlation between proteomics and transcriptomics data in MIDY vs. WT ...">
            <a:extLst>
              <a:ext uri="{FF2B5EF4-FFF2-40B4-BE49-F238E27FC236}">
                <a16:creationId xmlns:a16="http://schemas.microsoft.com/office/drawing/2014/main" id="{145BB72F-FDC7-CDB9-A733-86950FBD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095" y="1338895"/>
            <a:ext cx="9561035" cy="510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735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9F369-0441-2644-BADB-F3C890474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5C02234-C399-ADEC-1B20-3DFCB06F090C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7E3320E7-48D0-59B6-DDD4-130DF99D64A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Why</a:t>
            </a:r>
            <a:r>
              <a:rPr lang="pl-PL" cap="small" spc="300" dirty="0">
                <a:latin typeface="Cambria" panose="02040503050406030204" pitchFamily="18" charset="0"/>
              </a:rPr>
              <a:t> not RNA -&gt; </a:t>
            </a:r>
            <a:r>
              <a:rPr lang="pl-PL" cap="small" spc="300" dirty="0" err="1">
                <a:latin typeface="Cambria" panose="02040503050406030204" pitchFamily="18" charset="0"/>
              </a:rPr>
              <a:t>Proteins</a:t>
            </a:r>
            <a:r>
              <a:rPr lang="pl-PL" cap="small" spc="300" dirty="0">
                <a:latin typeface="Cambria" panose="02040503050406030204" pitchFamily="18" charset="0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D8670C99-18D0-A0D7-B004-3D70CDA9678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D8670C99-18D0-A0D7-B004-3D70CDA967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9D579210-F693-70AC-B012-320AAB07375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D087904-1807-1140-30F3-C8C28964649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BE959055-D423-2564-B745-090A556B9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E1DB60C-0215-1123-FB95-03EF1AE5F30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AA21613-36C8-3677-AA87-DEF98502DA1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4C62C2D-644E-EB78-1A60-999AEBE94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111A7CF-F954-B714-19EF-894EF8712CB5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19DC5E6-A4B3-9011-FBF5-C828BCAF389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DD96ADB2-84EF-61D4-BB9E-58FBF245E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B5D9166D-88E4-54A6-E0EC-946E4D80EB79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C1CA0F92-730E-8F8B-4D4A-8F4EAFB51E9E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66DBD578-D439-086B-7B59-A176B98E0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49BC2B0F-681D-B026-BE51-FB54EF9C4AA8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BFF90E83-405B-7424-8A61-84B8349D7041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D41AB1FB-55AC-D058-87C6-5CFF24CAF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8B07C554-FEE4-CC2A-6A12-1F51BA47A9F9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3714F739-7965-D904-FABF-E6919DCB1CC5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85CF0CB5-F993-34FB-218E-BD149557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E19753C2-49C0-95E2-3F35-777E7D583496}"/>
              </a:ext>
            </a:extLst>
          </p:cNvPr>
          <p:cNvSpPr/>
          <p:nvPr/>
        </p:nvSpPr>
        <p:spPr>
          <a:xfrm>
            <a:off x="1828800" y="3931919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🧯 Proteins are degraded dynamically.</a:t>
            </a:r>
          </a:p>
        </p:txBody>
      </p:sp>
      <p:sp>
        <p:nvSpPr>
          <p:cNvPr id="35" name="Rounded Rectangle 2">
            <a:extLst>
              <a:ext uri="{FF2B5EF4-FFF2-40B4-BE49-F238E27FC236}">
                <a16:creationId xmlns:a16="http://schemas.microsoft.com/office/drawing/2014/main" id="{82F4C09B-9200-A938-848D-CAF9C0015239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📉 mRNA-protein correlation ~0.4</a:t>
            </a:r>
          </a:p>
        </p:txBody>
      </p:sp>
      <p:sp>
        <p:nvSpPr>
          <p:cNvPr id="36" name="Rounded Rectangle 3">
            <a:extLst>
              <a:ext uri="{FF2B5EF4-FFF2-40B4-BE49-F238E27FC236}">
                <a16:creationId xmlns:a16="http://schemas.microsoft.com/office/drawing/2014/main" id="{2EFB32EE-E12D-00F7-44C0-98DEE2CF88A2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🔤 Codon usage &amp; UTRs influence translation</a:t>
            </a:r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92CCA8FF-9E27-EDDD-1A26-6A51EB2180CF}"/>
              </a:ext>
            </a:extLst>
          </p:cNvPr>
          <p:cNvSpPr/>
          <p:nvPr/>
        </p:nvSpPr>
        <p:spPr>
          <a:xfrm>
            <a:off x="1828800" y="5212079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🚀 Translation efficiency affects abundance</a:t>
            </a:r>
          </a:p>
        </p:txBody>
      </p:sp>
    </p:spTree>
    <p:extLst>
      <p:ext uri="{BB962C8B-B14F-4D97-AF65-F5344CB8AC3E}">
        <p14:creationId xmlns:p14="http://schemas.microsoft.com/office/powerpoint/2010/main" val="18180414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DE382-0CC9-8800-FB9E-AB4C8156E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D57A40F-8202-4268-D816-B945C4E8088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D5E9475-524B-9602-BEF2-4845EEE62E1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Variant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peptide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detection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1C88DB6D-A892-105B-F7BF-09C752CEE48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1C88DB6D-A892-105B-F7BF-09C752CEE4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200CFE4-4402-40D5-8155-32BA7E22E82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7423CCB-F228-5A28-C77E-649686721C6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582BAA3-62E4-D549-0E92-6CF6E3BA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CBCBA5C-01AB-BB8B-EE43-A29F7CFBB57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F9579FC-6358-4674-A91B-243025DDEF6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EA76051-1D6A-E60A-27F5-C930D12D2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D210D7F-9157-22C1-4D1C-5A99EF0483C2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3A3B2B4-2889-2D8B-9230-6DF9AEB5BB78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2FBEC77B-1DA8-C319-12C0-85E34B3E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D17E3A61-009C-2143-85FC-1B9BACFFF6CC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BE5DCBF5-2FCF-789C-394C-DC915000D41F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ECE00D08-D385-2112-998C-4BBDDDC4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16BB61A-04BF-D781-9A6C-F4B1DF06AFCD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F25FA35F-A6B8-9BC5-D864-E54F46E308F8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B2F3357E-253B-1AB6-80E4-223FFB456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12512231-65C1-C95B-11BF-A52B7CC45ABB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AD22284E-EF97-18C7-B0CA-84DBFDCCC45C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7CD27648-2483-43A0-A6CD-536732AC7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45" name="Rounded Rectangle 2">
            <a:extLst>
              <a:ext uri="{FF2B5EF4-FFF2-40B4-BE49-F238E27FC236}">
                <a16:creationId xmlns:a16="http://schemas.microsoft.com/office/drawing/2014/main" id="{80162EA3-D76B-1500-AC5E-B93891275846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Proteogenomic FASTA integration</a:t>
            </a:r>
          </a:p>
        </p:txBody>
      </p:sp>
      <p:sp>
        <p:nvSpPr>
          <p:cNvPr id="46" name="Rounded Rectangle 3">
            <a:extLst>
              <a:ext uri="{FF2B5EF4-FFF2-40B4-BE49-F238E27FC236}">
                <a16:creationId xmlns:a16="http://schemas.microsoft.com/office/drawing/2014/main" id="{DFC25060-84FB-3E7A-14DD-4FAA96638B80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📚 RNA-seq for variant discovery</a:t>
            </a: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AA07C9FE-F216-E103-4DE3-C2322DD0B486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❗ Search space expansion</a:t>
            </a:r>
          </a:p>
        </p:txBody>
      </p:sp>
    </p:spTree>
    <p:extLst>
      <p:ext uri="{BB962C8B-B14F-4D97-AF65-F5344CB8AC3E}">
        <p14:creationId xmlns:p14="http://schemas.microsoft.com/office/powerpoint/2010/main" val="96660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554BEB-D1F9-0809-F957-A668452F7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3C16B6D-ACBB-3E8E-E1BD-A072AAC0904C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DCB51408-4061-30F9-5ACB-AEC9606D921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cap="small" spc="300" dirty="0">
                <a:latin typeface="Cambria" panose="02040503050406030204" pitchFamily="18" charset="0"/>
              </a:rPr>
              <a:t>ΔΔ</a:t>
            </a:r>
            <a:r>
              <a:rPr lang="pl-PL" cap="small" spc="300" dirty="0">
                <a:latin typeface="Cambria" panose="02040503050406030204" pitchFamily="18" charset="0"/>
              </a:rPr>
              <a:t>G </a:t>
            </a:r>
            <a:r>
              <a:rPr lang="pl-PL" cap="small" spc="300" dirty="0" err="1">
                <a:latin typeface="Cambria" panose="02040503050406030204" pitchFamily="18" charset="0"/>
              </a:rPr>
              <a:t>concept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91B95857-A1EE-C0DF-2F5D-4C0C5104AE2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91B95857-A1EE-C0DF-2F5D-4C0C5104AE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48108B6-0F82-6A70-7F43-2A65002A452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63287C5A-2283-DA9C-5701-DC137A02537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90EE376-A685-6A0D-9594-BCA279CE3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A66D243-8BF8-5BE7-23C9-9C22FF7DEF4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3EAC4C8-A4C3-2F5A-E6C4-B5F776D0C27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45D7793-BD77-142F-612B-A57766928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1162675-07E8-F86B-526D-45AF6CDE85A4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13B31B5-0764-2259-3260-17B0DB4181C8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690F4EC1-4D18-C99D-C6A1-C43F53F9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C6828688-B3C4-D076-114F-1082B34BF426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C1CE5245-AF77-9233-21E6-6D3764DAF148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C87C1A6B-D8F0-BCEE-AE0B-E6016117E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C32595D1-7A6C-F615-98AF-8A5542836181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75B8B9B9-05C7-52F2-6D25-120BCB005074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03BD1CF5-18BD-594B-0946-463CCD2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3C5DCB6A-3570-516C-8148-5158935E23BE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3FEDCFB-76DD-0DC7-5842-9D675C7E53F2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57AD8380-4C18-09F3-D4B9-C2D9D33B0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pic>
        <p:nvPicPr>
          <p:cNvPr id="11266" name="Picture 2" descr="Protein Folding Delta G at Stephanie Trumble blog">
            <a:extLst>
              <a:ext uri="{FF2B5EF4-FFF2-40B4-BE49-F238E27FC236}">
                <a16:creationId xmlns:a16="http://schemas.microsoft.com/office/drawing/2014/main" id="{B5C9FC60-C72D-63EB-D5B4-E4729869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320" y="1262872"/>
            <a:ext cx="7524093" cy="527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834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E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A60A9-D90C-FB6E-5125-C615DFC1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1B7EAA48-7708-3317-C45E-09EA0BC92527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9DE19F25-2F19-F54A-5A34-11E32A9BC79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RNA vs </a:t>
            </a:r>
            <a:r>
              <a:rPr lang="pl-PL" cap="small" spc="300" dirty="0" err="1">
                <a:latin typeface="Cambria" panose="02040503050406030204" pitchFamily="18" charset="0"/>
              </a:rPr>
              <a:t>Proteins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301F5E60-9B0F-9BBF-76FB-3583A8432B2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301F5E60-9B0F-9BBF-76FB-3583A8432B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46F0A3E6-1196-1227-32FE-2808A69DE961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7DAC025-954A-2F16-ADFA-EC2CBB5F4616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5B1AE4D8-2B94-ADF2-BFA0-C7D6F5DC0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D92ACAA-434F-D7B7-48FF-AC8B83C9B81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A9E5C66-E5E1-B718-6C1A-3F474455C7F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1108CC0A-D8BA-7E39-D87C-F11067496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ED45E083-773C-AA90-F582-D2AB3B0ED0E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799BE0EB-6161-C4F7-CDE9-C4E919E29A6D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7" name="Grafika 26" descr="Laptop z wypełnieniem pełnym">
              <a:extLst>
                <a:ext uri="{FF2B5EF4-FFF2-40B4-BE49-F238E27FC236}">
                  <a16:creationId xmlns:a16="http://schemas.microsoft.com/office/drawing/2014/main" id="{D1EB0B4C-6126-B9BC-23FB-AFB8262E2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4DC19709-77B8-040B-099B-4D84DB187144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01CA3573-E789-2E5A-7DF1-330701023E1B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9" name="Grafika 48" descr="Procesor z wypełnieniem pełnym">
              <a:extLst>
                <a:ext uri="{FF2B5EF4-FFF2-40B4-BE49-F238E27FC236}">
                  <a16:creationId xmlns:a16="http://schemas.microsoft.com/office/drawing/2014/main" id="{05FCD127-2FC3-3AEF-A632-1919B256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3410A8D6-E3C0-AE3A-87BB-FB60A65A6AF5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F8B69EB-0389-0E98-9B93-65972838D3BF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2" name="Grafika 51" descr="Liczydło z wypełnieniem pełnym">
              <a:extLst>
                <a:ext uri="{FF2B5EF4-FFF2-40B4-BE49-F238E27FC236}">
                  <a16:creationId xmlns:a16="http://schemas.microsoft.com/office/drawing/2014/main" id="{FD575EC0-6677-D379-219A-82DE4CDB1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952DADC6-87F6-2152-6146-9AE0DA9200F9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B5A2A391-3850-85E7-418A-4BA379339138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5" name="Grafika 54" descr="Bambus z wypełnieniem pełnym">
              <a:extLst>
                <a:ext uri="{FF2B5EF4-FFF2-40B4-BE49-F238E27FC236}">
                  <a16:creationId xmlns:a16="http://schemas.microsoft.com/office/drawing/2014/main" id="{52248B9A-A0D6-C971-BE84-19AE61DB7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102C7B91-F179-CF10-62AA-669529D3321E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🔁 RNA is stable &amp; amplifiable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10F25F2-E53B-B84D-38E7-534890F7015A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🌀 Proteins are heterogeneous &amp; modified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21BD9696-72A7-C438-2442-DFC29923A43F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💥 Proteins degrade during measurement</a:t>
            </a: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345F20A4-09B6-DE3E-69C4-70F8854E1428}"/>
              </a:ext>
            </a:extLst>
          </p:cNvPr>
          <p:cNvSpPr/>
          <p:nvPr/>
        </p:nvSpPr>
        <p:spPr>
          <a:xfrm>
            <a:off x="1828800" y="5212079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Proteoforms vastly exceed gene count</a:t>
            </a:r>
          </a:p>
        </p:txBody>
      </p:sp>
    </p:spTree>
    <p:extLst>
      <p:ext uri="{BB962C8B-B14F-4D97-AF65-F5344CB8AC3E}">
        <p14:creationId xmlns:p14="http://schemas.microsoft.com/office/powerpoint/2010/main" val="988232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E64CFB-7FF6-FAAC-DA3B-3E4E5F83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6E86C99-1A44-73C2-4DBA-983E5A5A0121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5D6ADC2-1A44-BE9A-FA33-EE9156D1DB2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cap="small" spc="300" dirty="0">
                <a:latin typeface="Cambria" panose="02040503050406030204" pitchFamily="18" charset="0"/>
              </a:rPr>
              <a:t>ΔΔ</a:t>
            </a:r>
            <a:r>
              <a:rPr lang="pl-PL" cap="small" spc="300" dirty="0">
                <a:latin typeface="Cambria" panose="02040503050406030204" pitchFamily="18" charset="0"/>
              </a:rPr>
              <a:t>G </a:t>
            </a:r>
            <a:r>
              <a:rPr lang="pl-PL" cap="small" spc="300" dirty="0" err="1">
                <a:latin typeface="Cambria" panose="02040503050406030204" pitchFamily="18" charset="0"/>
              </a:rPr>
              <a:t>concept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B671491-A6FD-4679-78AC-E0ADA00F5E6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B671491-A6FD-4679-78AC-E0ADA00F5E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66924420-AC46-FAB6-2926-A73919BE805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BC58AC1-2FD3-AAB3-EB9D-CF766805D89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8AE6B6A-7218-33B8-A942-4C2AF15B0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584F313-AA51-FAF2-42A7-64F0096BF57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4B5C24E-E65C-CDEB-0A60-EEE66BB0027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28388E5-D80B-8076-3EDE-E7D68B2C8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0AB0BE6-C89A-EBAE-D094-83D9864EA4D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1642866-8006-A5A2-81CD-D15A42E3C82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BC830AF4-94B1-6CF9-DE28-BE29187DA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DAB304A8-E154-7FE4-3833-02A3C9170DD1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C889A496-5285-A7EB-8B22-E46E7AE9188C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E61A0B30-A83F-F968-24B1-D895B6A70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8CE4C183-B67A-2573-99F9-CE18C6DB44BA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AA8EA6AA-F2CC-0060-8A6E-58DFD4ED9DAE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D0DF8B94-8698-4F2A-0003-41ADF27D4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7AF463C4-B416-48A8-E45B-8C2A9C169EFA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F36E06C0-F59B-0D53-8500-754178E3E84C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DAAB1940-2B8E-12D4-E854-57BCBC151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pic>
        <p:nvPicPr>
          <p:cNvPr id="13316" name="Picture 4" descr="Visualization of protein folding energetics.... | Download Scientific ...">
            <a:extLst>
              <a:ext uri="{FF2B5EF4-FFF2-40B4-BE49-F238E27FC236}">
                <a16:creationId xmlns:a16="http://schemas.microsoft.com/office/drawing/2014/main" id="{58E7583F-0FC1-FB51-73EC-522F81F1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628" y="1373621"/>
            <a:ext cx="7577773" cy="491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81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D70D7B-8F01-6726-1BD2-E7B27EAAA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8BAE11B-6ADD-EAF6-4030-0E52D8B868E2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3D2FB60A-E66D-98E5-0E0C-B8124A4EC9B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cap="small" spc="300" dirty="0">
                <a:latin typeface="Cambria" panose="02040503050406030204" pitchFamily="18" charset="0"/>
              </a:rPr>
              <a:t>ΔΔ</a:t>
            </a:r>
            <a:r>
              <a:rPr lang="pl-PL" cap="small" spc="300" dirty="0">
                <a:latin typeface="Cambria" panose="02040503050406030204" pitchFamily="18" charset="0"/>
              </a:rPr>
              <a:t>G </a:t>
            </a:r>
            <a:r>
              <a:rPr lang="pl-PL" cap="small" spc="300" dirty="0" err="1">
                <a:latin typeface="Cambria" panose="02040503050406030204" pitchFamily="18" charset="0"/>
              </a:rPr>
              <a:t>concept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0414206-C81F-3632-DD11-D241286995E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0414206-C81F-3632-DD11-D241286995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750C649-3952-461B-D7CD-FF8F52AEF00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E80C900-A3C8-C7FC-DC42-586E70DDEC2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F6EC23A-8ACC-2735-6602-0AF3D4183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BC5299B-AB4E-2D6F-9A1C-80EF9052FF1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618A8C6-AEEF-8066-A903-0563EAEE561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CCD362A9-0253-9021-0FB7-5E3F60960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8F6E63A-F8F8-61C9-E369-02809F395491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7A586AC-8F01-FD4D-AD39-9F881FBD3C0F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CB3DA1DD-1902-6B6A-FBA9-7E926818B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06A165EC-E8D4-C14C-D232-0AEF82701338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25E5FA83-EC28-D660-EAA0-935A410F6F3B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2B165B54-9E6F-59EB-F316-AE2C0A13B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43A8C0F9-5C1E-BA23-7A9F-58418605E5B3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D7D02C7E-CD1B-E207-3CFC-9496FF85F785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F2CD64E9-4B49-F07A-D728-1CCBC4060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4657C9C9-2B5B-C7EA-D178-1685F758FC1D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4467CE7B-CFA3-3EE0-1C48-D5E51B3B3916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C492F6C7-DE88-529D-56CB-A9DEF1AC4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7191E90D-44F4-C752-BBC8-B1354AED271D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Free energy of folding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D509059E-58F1-6A59-1711-E0125A6DAB62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🔺 Mutation impact on ΔΔG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2A8DEAC4-BAE4-D1F4-0B11-E1CF4592F7DB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Stability-function relationship</a:t>
            </a:r>
          </a:p>
        </p:txBody>
      </p:sp>
    </p:spTree>
    <p:extLst>
      <p:ext uri="{BB962C8B-B14F-4D97-AF65-F5344CB8AC3E}">
        <p14:creationId xmlns:p14="http://schemas.microsoft.com/office/powerpoint/2010/main" val="768913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4BEC08-1B47-FA36-75E6-3CE4CEE6F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302C868-CCF3-7616-5274-F540BD1B281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0B8457D7-7B02-21ED-D194-FCB34D78A7D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cap="small" spc="300" dirty="0">
                <a:latin typeface="Cambria" panose="02040503050406030204" pitchFamily="18" charset="0"/>
              </a:rPr>
              <a:t>ΔΔ</a:t>
            </a:r>
            <a:r>
              <a:rPr lang="pl-PL" cap="small" spc="300" dirty="0">
                <a:latin typeface="Cambria" panose="02040503050406030204" pitchFamily="18" charset="0"/>
              </a:rPr>
              <a:t>G </a:t>
            </a:r>
            <a:r>
              <a:rPr lang="pl-PL" cap="small" spc="300" dirty="0" err="1">
                <a:latin typeface="Cambria" panose="02040503050406030204" pitchFamily="18" charset="0"/>
              </a:rPr>
              <a:t>experimentally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5E1C4088-65AB-1B48-8CA0-6FC39F616C0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5E1C4088-65AB-1B48-8CA0-6FC39F616C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6D4A33FF-36D6-F7CD-AF0F-DEAA9C4D85D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D9988BB-D5FD-66FD-A020-CA17073D775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1AE9F9B-8BD7-6110-AB24-9F0FA03C4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AD989CA-FAB5-40D7-ECCA-C3CE794EFC2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79DCEA6-78E4-2B37-14FB-E5E3F0825A0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8C6B528-CCCE-2A15-9271-38D84F7F2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40D5912-DC17-B92E-5925-2A688F02063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FE7B0B7-241B-FD5F-D372-CE99132FD9D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82AEB14B-4A1E-5291-6C84-3FE832CC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96FFB095-2442-857F-BC87-1E077F231CFF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23D8ED40-F08A-8F86-3761-DD2A7681BE02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F7C2D800-DB3D-89FC-441A-2B9C118E8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D6739E16-6B4B-224E-93FD-DDDD133B857C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5D823516-1B09-5112-9C05-22D16A1CB745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58982F07-8199-9584-1CC8-5E40E42CF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69BCA081-CF6F-E66E-D686-27A82821D2E7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8F6229F1-4955-8296-6D4F-FF0E482B6E14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823861D2-F796-8A74-7F3A-6FDBE72F3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10A6AD9A-421E-CD7D-2197-F895BAEC0169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♻️ Thermodynamic cycles</a:t>
            </a: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F0D12D7A-CDEC-876F-4C25-77C7CB91158F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🌡️ Melting temperatures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51A9C33E-F12E-5203-E18A-3DEC9D624F6C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Kinetic vs thermodynamic stability</a:t>
            </a:r>
          </a:p>
        </p:txBody>
      </p:sp>
    </p:spTree>
    <p:extLst>
      <p:ext uri="{BB962C8B-B14F-4D97-AF65-F5344CB8AC3E}">
        <p14:creationId xmlns:p14="http://schemas.microsoft.com/office/powerpoint/2010/main" val="1029982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CBF71-3DA7-80F9-BD5F-C3720D253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9017118-1611-480F-5CDB-959B7F7E579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7283C5D-00F3-8BD4-483D-2D988BED1C1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Protein </a:t>
            </a:r>
            <a:r>
              <a:rPr lang="pl-PL" cap="small" spc="300" dirty="0" err="1">
                <a:latin typeface="Cambria" panose="02040503050406030204" pitchFamily="18" charset="0"/>
              </a:rPr>
              <a:t>stability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assays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4318B0F-ADC5-619B-9E60-77D3799A0EF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4318B0F-ADC5-619B-9E60-77D3799A0E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8B40D1DC-2FD2-AD11-933A-7218B2484FD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87D94CB-F41C-1992-78E9-123FC50093E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F136F1C-ABEE-7B16-C53E-C7FFC37FE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B6228E8-F88E-A3B2-73D9-5ACB178ED53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0153A2C-2B52-0DFB-09F6-4FE5902EDCC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1522CAEA-6F9A-4017-FD2D-E2794CAF7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A46391A-1FC3-A3F1-92CB-C094EF87F8E1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2728A20-09A6-AD13-7937-226B2EF68B86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CBBA547D-79AF-3F35-2771-55EA7D1E8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00BC7D87-0AC4-ECF6-203F-6947B8E2482B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5B64B975-A319-F3FE-EEB5-608D2038F737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3AD42B5A-61CE-0FB2-C411-8BDEACF29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8F0D6122-E4B2-CDFF-AF65-043E4C348B9E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EBB1211B-6B60-BFF2-71F6-F7AB475C1434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754E4945-EA12-7F0D-1713-644BB2F8E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546B1C7A-DFCD-1259-C1F2-1DC86B710E95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35E256C4-9C05-FD07-4566-D1FE7188EAD4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5470E772-B083-8312-8442-FE6E12F74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0EAAFA4F-3010-A458-3DC9-0DEB426D2B99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🌡️ Thermal profiling (TPP)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2080EC59-CE64-CB23-0A82-0D30AB419215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🔪 Limited proteolysis MS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7F310ED0-9BFC-C13A-A9F3-92AF61A98FA2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Chemical denaturation assays</a:t>
            </a:r>
          </a:p>
        </p:txBody>
      </p:sp>
    </p:spTree>
    <p:extLst>
      <p:ext uri="{BB962C8B-B14F-4D97-AF65-F5344CB8AC3E}">
        <p14:creationId xmlns:p14="http://schemas.microsoft.com/office/powerpoint/2010/main" val="1592203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5DA21-A9CC-4DA9-C700-E182970A8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27456AA-EBE4-C3CC-C5DC-51D1B5A69485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1E292BD-3870-5CC5-8957-04CB8B3DB00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Deep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Mutational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Scanning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5E7E6BE7-755B-2CB6-179A-7185E14B307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5E7E6BE7-755B-2CB6-179A-7185E14B30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B65D7AB-F5B6-F4B1-1FB1-F2ED2993510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376EE3A-A3BB-C354-BAAD-317ADA027A9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95A8721-28CF-7FFC-0F13-2EF7E4AA1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5F092F6-4B9D-68B9-20E0-CE5CB784AC2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8C8923C-9A1E-6D71-FB5C-44426613B74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F004E7A-9B55-ABD1-A614-EFE5287ED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EDC1C88-51CF-5D9E-04B4-018EC43E2205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8E16D85-A9E1-0A89-29FC-AC7B055E2999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4DE31A38-3A8D-7D3D-151A-952FCB3ED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65786A70-7D29-FAE7-920A-3F936E61DACD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0C4C0DFE-AAB4-E2F0-75BF-A9842E752F56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6CC92641-C3FF-5B3B-6211-C85CACB4A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CDE38DC6-850E-60D7-6B83-EBD8AA922286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F0CDEB9D-CDCF-7513-FD7B-A4FD10FFF9DD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A1532633-C39E-01D1-EC9A-C60074A09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C47A12D0-6E30-4C45-FFC9-772648527878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2AC12B2F-20D1-4E53-347A-F771DE6B4321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6C74C894-28A7-C959-C6A9-2F92C3FC7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C1A91E60-65BB-F71A-B670-CABA6D171189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Measure thousands of variants</a:t>
            </a: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850FB686-3207-365F-EA45-017133B2A784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🗺️ Functional landscapes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F66DEEBC-7F41-67BD-4C4C-337CE1ACED07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💪 Fitness mapping</a:t>
            </a:r>
          </a:p>
        </p:txBody>
      </p:sp>
    </p:spTree>
    <p:extLst>
      <p:ext uri="{BB962C8B-B14F-4D97-AF65-F5344CB8AC3E}">
        <p14:creationId xmlns:p14="http://schemas.microsoft.com/office/powerpoint/2010/main" val="3322790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BA922-1C5B-375B-C2EE-D8F3E9AAB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BDAC7E4-3BDC-935C-08F7-BBF6DCE4C625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02EBAC24-9F32-6A3A-D056-B0C35CC0FBF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Deep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Mutational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Scanning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D654CAD5-151B-CFD9-B2C9-37065A8DB56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D654CAD5-151B-CFD9-B2C9-37065A8DB5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845F48C8-2AE9-B61B-CCAE-A0E80B8E48A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4E0B9CB-E262-3F83-AD75-F72B98ACE19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E47778E-4712-A818-3887-EEFAFC882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DC0ED4C-E957-DBCC-349E-70FEEB573CD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6E90C61-FF64-2C91-FD76-B28D56898D6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3729806-C5D5-A140-1372-2F419407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88EB29D-67D6-8DE3-A730-88EFD79382ED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B79C820-BAF2-CA38-841B-B10B3F718CC9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5A2317A4-D936-4E63-CA0F-5ED87DD3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6C6F45E6-A07D-37C6-1989-E4B27F87D8FB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87FE85A8-E90B-EFB4-1A73-6DF2D7E006D6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E6FEA8D8-580A-6F29-AD03-B31A21A70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7000B7C1-30DB-25E6-E75E-C586E37D8534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FE381A3D-5A41-980F-DA93-69FF6E6C81F4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1ADAEF79-E769-9E5F-0AE9-44AC29575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9252AFC0-2388-8B71-6E9E-F1A25E8DE6D8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2F017B69-7A9F-3086-556A-E13E63E2AF18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5C0E3D42-94A9-E98E-AEEE-2D2525230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pic>
        <p:nvPicPr>
          <p:cNvPr id="15362" name="Picture 2" descr="Deep mutational scanning: a new style of protein science - PMC">
            <a:extLst>
              <a:ext uri="{FF2B5EF4-FFF2-40B4-BE49-F238E27FC236}">
                <a16:creationId xmlns:a16="http://schemas.microsoft.com/office/drawing/2014/main" id="{08FB0AAE-8BE0-F8FB-A392-E39AC375E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87" y="1164437"/>
            <a:ext cx="5625738" cy="497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02CF27F2-92A2-8860-38B4-61A12BA9280F}"/>
              </a:ext>
            </a:extLst>
          </p:cNvPr>
          <p:cNvSpPr txBox="1"/>
          <p:nvPr/>
        </p:nvSpPr>
        <p:spPr>
          <a:xfrm>
            <a:off x="2328907" y="6190047"/>
            <a:ext cx="86754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Fowler, D. M., &amp; Fields, S. (2014).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Deep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mutational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scanning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new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style of protein science. </a:t>
            </a:r>
            <a:r>
              <a:rPr lang="pl-PL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 </a:t>
            </a:r>
            <a:r>
              <a:rPr lang="pl-PL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11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801-807.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5373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2F38D2-A8E8-0F9B-397D-8A57DF73E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0A74920-BEA6-D114-FBFD-838E18D1C8F5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E463C6A-1063-AA61-B0F4-027730DD801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MaveDB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2B5D5FE-C6F5-8AB9-017F-EB8D76EE305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2B5D5FE-C6F5-8AB9-017F-EB8D76EE30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D6DBCFC-1EA7-9960-F2BB-5E831C9E5C3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B2887B4-8B5B-201E-8914-F463A403F3E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F48B023-264B-C554-EEA6-92C12B595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3EE32D6-73D3-1500-49A7-EA01E8F04A2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A1ABE83-5011-3778-4C2C-FCEF835F003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C4C073A-4A7E-CE0B-4393-7FC9A6DC2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4238C60-1AC9-7F07-35E7-EFE97B0E4785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A1D3D84-893D-288B-E854-E9B991464BB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7CC13D95-4CE3-6C30-4DC4-1419D77F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566C069B-FADB-8FC8-FE61-E10F127AD72D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185760F-92D4-E72F-E169-5C0867A52282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F5A81D85-B262-2650-6E66-9E5570F2C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C65C9609-AE20-5180-7D95-44C8F8CC5A10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2360D18F-826F-7CFA-5F2E-32B5F2C31886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C837FCF8-2543-A913-8F2B-3F4533036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D3294291-0DC3-AC24-DB19-C32BDB65FABB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70091DE5-D6B9-BB0B-1785-DBDD420DC34F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9C68CD07-BBD2-15AC-F216-CD822A3FB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5B14889C-7CD1-5E58-EF65-6F9C8E329820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DMS experimental datasets</a:t>
            </a:r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A909E942-6713-8120-793C-776F562533FD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🌄 Variant fitness landscapes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9454BD5-3C68-189C-70BB-045AE3213D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55448" y="3797012"/>
            <a:ext cx="5881103" cy="300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17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FD02D1-CA28-8D15-0DD0-2C0270EED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4FE0CBE-56DE-57AB-8B10-007CFC043398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81C7E4D2-7111-07B3-ED49-18F41BD38F6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ProTherm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database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2BBB20F-124B-AF72-7037-85F4ADC6AAC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2BBB20F-124B-AF72-7037-85F4ADC6AA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3B6B0B2-B237-A810-2DF0-690BFD7C3BC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0F61ED3-776D-14F0-BFDE-41A60233C3F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55764D79-60E9-8509-4CA0-C125179B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1A637D4-87D4-7342-0AE4-19694E3E75E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BCA2B50-1C07-E45C-DB19-0DE9EA18671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8598756-4246-B133-C623-0C68A6D41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069FA6E-28BD-F6AD-743C-E4321B4FF346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A3DF018-FEF5-9830-AB79-CDFB3688E8C1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E646EDE5-A1CA-21F9-B524-541A8A04E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F13C8E19-6E5E-52B4-56B8-C8C14D73CBCA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AB39353-7110-F4B1-3962-D43D60F0F564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9B53EE9C-079A-23B2-AE7F-B849D897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292B7652-5DDA-2082-F8DA-C7034E24E94F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59A3AA7-D807-CCF3-7BEC-E0035F9096AD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2832ADC7-9E71-98B1-73E4-E77D1311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DF5C874C-41DE-95DA-A599-9B1061CC700E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B89540B6-865B-39F7-E5E9-34DFD992FF20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28F4EE3C-011F-60F9-53CF-23F4C88BA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B061DA41-4D0C-1F9C-93E9-AD44D79B9672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📚 Largest ΔΔG collection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FE196870-6C6C-67AC-5CD0-0700C39FD6B1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Thermodynamic parameters</a:t>
            </a:r>
          </a:p>
        </p:txBody>
      </p:sp>
    </p:spTree>
    <p:extLst>
      <p:ext uri="{BB962C8B-B14F-4D97-AF65-F5344CB8AC3E}">
        <p14:creationId xmlns:p14="http://schemas.microsoft.com/office/powerpoint/2010/main" val="3757997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935722-E5D8-9E60-AC5F-A08E30582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F0EC6E-76EB-3D3F-5294-549955C74F82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67F001E6-B5D4-D703-DC28-874137479EE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FireProtDB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D3A3EF8-B299-D29F-65E9-1106FA2EDCA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D3A3EF8-B299-D29F-65E9-1106FA2EDC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1E140BF-C656-8211-BE24-367154A86C2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D1DBB36-1F4E-E04A-37EA-736F76F278E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B1C82640-5A41-4760-0CED-E99095575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3E120C7-5F1B-C1C4-A3A8-0E04D0669F1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D1BB93A-E8B0-7BF8-751F-7D286EF501C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E53CF3D-714C-7415-E99E-8B850FB36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2289A8E5-32FF-2941-7542-4CE907EA3A35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648ED3E-1CC0-43DE-8C28-C4559A092B2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91508013-8D54-1B8F-7B38-D0360C87D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7ACC39F8-0F2A-2E6D-EE2E-3EFF0ED5BEC7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11D8DD6A-CBE4-B2A6-A493-687FBF177F64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D5282C7F-A567-49DA-D879-1848AAF82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1D7F480B-9EEE-E0F9-9670-44849E364B29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5DCA8981-7B1F-EF27-EA15-E12FEE968C89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ADEF5869-99B6-75D7-2515-A358CAA33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44D66E8F-9C65-F102-29DB-C5F84A468805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8DEB0BFB-837B-0793-B9CA-2CCEAF569C8B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AC134029-A2E8-79DA-9441-E179D0FFD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873EFBF4-4909-732C-F7ED-4739B17C964A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🔎 Curated stability data</a:t>
            </a:r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5CB412E9-9DF7-4916-A4BF-466BF97A03D8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🧱 Designed for protein engineering</a:t>
            </a:r>
          </a:p>
        </p:txBody>
      </p:sp>
    </p:spTree>
    <p:extLst>
      <p:ext uri="{BB962C8B-B14F-4D97-AF65-F5344CB8AC3E}">
        <p14:creationId xmlns:p14="http://schemas.microsoft.com/office/powerpoint/2010/main" val="2259941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E0C9C-9CCB-C8C3-2562-7E0C97300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34ADE66-43F9-BF37-827A-CCC2FA6083B3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B2562AC0-9760-187A-7FDB-D1F202C8352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ThermoMutDB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923671C-A17A-6397-08B5-67595F6A14B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923671C-A17A-6397-08B5-67595F6A14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09EE4B6-BB3C-4689-9692-E3A6D975371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BCC311A-8909-1205-7C09-A720E1573E1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635FFD8-AFA2-0108-E75C-FFC414DA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96E47D6-D96D-7913-EC90-55C6477C2F2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7B5EA6E-4F6C-0A7A-C412-A6524B6AAC7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9C4FD13-C95B-E374-41D4-17F2D6DA8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6F473DB-E826-17CA-61E8-E585E62DB6E0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789291B-0713-0813-9695-C5A3269CDE9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45D0A4B3-31AC-1CBC-05FA-DD5B6081E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8137D5CE-607A-CC3A-5AFF-A7E83613492C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37AF31B0-F753-60AB-56B3-5E57792461F4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84CC0751-4CFF-BBE4-6106-12B7988D4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A029630F-BEF2-83F2-1DC9-53DF33E48E01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8EFD78DA-4FB7-CCC4-B39B-F7FEC653D35F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27CBF683-4B5E-FA02-56A3-3DBDBD55E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DB3EB916-C188-B546-E994-2D14169EE5A3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E5CFE655-BFDF-DBAC-A956-A5A78894A268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2272EA6B-FD74-21B4-79FC-B0CB80C8E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1D515C55-E805-B877-5C21-2F4C343223AE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Mutation-specific stability info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982601E7-79B9-3503-A63E-CCC34EC352C7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👤 Human proteins focus</a:t>
            </a:r>
          </a:p>
        </p:txBody>
      </p:sp>
    </p:spTree>
    <p:extLst>
      <p:ext uri="{BB962C8B-B14F-4D97-AF65-F5344CB8AC3E}">
        <p14:creationId xmlns:p14="http://schemas.microsoft.com/office/powerpoint/2010/main" val="2076995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E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7B3AC-00C5-B88B-F9D8-EF0669B20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BD5D2E50-C2DE-0BBC-3A26-D5C6AC0EF81D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0F6F9508-1D51-0658-7CC4-553349DD08D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RNA vs </a:t>
            </a:r>
            <a:r>
              <a:rPr lang="pl-PL" cap="small" spc="300" dirty="0" err="1">
                <a:latin typeface="Cambria" panose="02040503050406030204" pitchFamily="18" charset="0"/>
              </a:rPr>
              <a:t>Proteins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3963F744-7DCE-C99A-B73C-F9610D77329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3963F744-7DCE-C99A-B73C-F9610D7732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E106EA72-A922-5EAE-4E0B-3AA02AF1A5F8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C4BFD34-8D08-ADBC-7F14-72D66AE1138F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E1EDBB65-1FAD-775C-7E82-CF06E1AFD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EFF2699-B04D-5736-ED7A-ACA09AF2BFC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2EF368C-AB2A-50EE-310C-9A8A205BDCC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A54EFF19-1468-FF66-FA6F-FD0AEEB4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F963110-68EE-67A9-6C68-68526C3D2CA4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A1D640A-04CA-DCAC-E5CE-51F2AFA0A6A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7" name="Grafika 26" descr="Laptop z wypełnieniem pełnym">
              <a:extLst>
                <a:ext uri="{FF2B5EF4-FFF2-40B4-BE49-F238E27FC236}">
                  <a16:creationId xmlns:a16="http://schemas.microsoft.com/office/drawing/2014/main" id="{7B8545E2-C514-8222-BFDB-11C164AEE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96B8C7F0-2DA1-1668-915B-D9833B526290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5A134E39-1414-B012-422C-A341A6D5B215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9" name="Grafika 48" descr="Procesor z wypełnieniem pełnym">
              <a:extLst>
                <a:ext uri="{FF2B5EF4-FFF2-40B4-BE49-F238E27FC236}">
                  <a16:creationId xmlns:a16="http://schemas.microsoft.com/office/drawing/2014/main" id="{5CAB475C-0EE9-D918-D1A0-4DAC76D66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CA93012F-7D9C-61FF-CF37-276B5750BE6B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23078815-4FD5-A0A7-A287-B6E3C6AACA21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2" name="Grafika 51" descr="Liczydło z wypełnieniem pełnym">
              <a:extLst>
                <a:ext uri="{FF2B5EF4-FFF2-40B4-BE49-F238E27FC236}">
                  <a16:creationId xmlns:a16="http://schemas.microsoft.com/office/drawing/2014/main" id="{5BDAA588-C0A0-DACB-234A-5475B7BBF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C025E155-ABC2-1183-8DC3-8AD6F278893E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9DCCC21-2739-D23F-11FC-7476A0346E5E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5" name="Grafika 54" descr="Bambus z wypełnieniem pełnym">
              <a:extLst>
                <a:ext uri="{FF2B5EF4-FFF2-40B4-BE49-F238E27FC236}">
                  <a16:creationId xmlns:a16="http://schemas.microsoft.com/office/drawing/2014/main" id="{527AC422-7742-8964-F902-F1CA6A289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D860949A-9BF8-98A3-D1DE-5240767FA1DB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🚫 No amplification for proteins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6F6FFEE5-D9D9-7165-69CF-4FA265B02BD1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📈 Dynamic range &gt; 6 orders of magnitude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2D0022E1-D774-FDE6-ADA3-B4733852BC6B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PTMs multiply proteoforms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C47191B7-D9E0-88CC-9BD8-1ED69A41F6F4}"/>
              </a:ext>
            </a:extLst>
          </p:cNvPr>
          <p:cNvSpPr/>
          <p:nvPr/>
        </p:nvSpPr>
        <p:spPr>
          <a:xfrm>
            <a:off x="1828800" y="5212079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RNAs correlate weakly with proteins (~0.4)</a:t>
            </a:r>
          </a:p>
        </p:txBody>
      </p:sp>
    </p:spTree>
    <p:extLst>
      <p:ext uri="{BB962C8B-B14F-4D97-AF65-F5344CB8AC3E}">
        <p14:creationId xmlns:p14="http://schemas.microsoft.com/office/powerpoint/2010/main" val="2521110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8B9678-E132-85CE-8D66-C93654DD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2A8F831-59AE-B61C-65A3-8B08C4920A54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1FEB94B6-C77B-B19B-E60F-3851E671EAF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VariBench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B6E7182-D477-BFA6-86A6-09C436D993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B6E7182-D477-BFA6-86A6-09C436D993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5440C94-E831-4F7E-B24D-E58CE583072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5719899-2991-285B-295A-7816189B905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2F25BDF-A7A4-BA94-5F29-1D24B672A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0A21F83-55F8-E31A-4624-7D7FF3F16D4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BDCF8EA-F46C-AC78-4C08-3BE7DF3C64E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506633A-5537-34B7-DF16-A851A417B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437857E7-0E88-49CB-20C8-5FFCC438C543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F9310A5-814E-091B-2D55-CC704DBA6909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47EC0484-720B-9403-3E98-A14F2698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081BB4A-EF7C-6262-5A95-EDAB35E22B39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0B0689BC-1C81-20C6-4F34-A23350DCD9A8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8691C529-2CA0-4098-8212-D96F0149D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93B295F9-2D45-0276-D2E5-64DCC416DCC8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34E29D2-F739-4996-F39F-E6F822D7DCD2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89FCDD17-ABAD-73ED-6EFF-A4B25BE7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FB51499D-B097-FED9-0716-8D9D759E26F1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5C4AD26A-1A72-9A55-DFBE-77D958C44E32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A8A4B723-7B87-5259-7D14-363C2FC25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63D59182-F1A0-89EC-B650-56CDF551D08E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Benchmark sets for variant prediction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CB37F2A8-4A7F-1E57-42D8-F83854388FA2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🧼 Quality-controlled datasets</a:t>
            </a:r>
          </a:p>
        </p:txBody>
      </p:sp>
    </p:spTree>
    <p:extLst>
      <p:ext uri="{BB962C8B-B14F-4D97-AF65-F5344CB8AC3E}">
        <p14:creationId xmlns:p14="http://schemas.microsoft.com/office/powerpoint/2010/main" val="2094618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24CC0F-4C23-07BE-1DEB-47C645BD5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8734854-A9B6-0F1F-C5B7-1C4D2B272CE6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CC9739E2-7942-2FFC-E31E-9A4D0C54CE3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Computational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approaches</a:t>
            </a:r>
            <a:r>
              <a:rPr lang="pl-PL" cap="small" spc="300" dirty="0">
                <a:latin typeface="Cambria" panose="02040503050406030204" pitchFamily="18" charset="0"/>
              </a:rPr>
              <a:t> to </a:t>
            </a:r>
            <a:r>
              <a:rPr lang="el-GR" cap="small" spc="300" dirty="0">
                <a:latin typeface="Cambria" panose="02040503050406030204" pitchFamily="18" charset="0"/>
              </a:rPr>
              <a:t>ΔΔ</a:t>
            </a:r>
            <a:r>
              <a:rPr lang="pl-PL" cap="small" spc="300" dirty="0">
                <a:latin typeface="Cambria" panose="02040503050406030204" pitchFamily="18" charset="0"/>
              </a:rPr>
              <a:t>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DD84239-4901-D8AD-75FC-175906CFE17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DD84239-4901-D8AD-75FC-175906CFE1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D1C85EE-5EBC-E0DD-1C3C-3E045ED5B0A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7660353-1D94-EE79-D2C2-44A1477677A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33A265B-4717-9EB9-03D4-480EEBB29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359D2B8-4639-D877-25D1-033A3E103D2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937E5B6-1D97-CA79-9F51-AC58D19233B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C2C8D79-6BC7-18C7-1FF6-7B15CBE99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C8F6590-1C8C-AF0C-D961-D654FE99BCBD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C9B8312-60C6-C0E3-BE8B-91B76F05CEC1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404EF4E0-4A9E-BBDE-34CC-7019F915E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BB7AA7F9-9E05-6044-38AA-FC3875A2C483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DE82150E-4ACC-A2C7-E157-ACBB52A65DC7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CC136D57-EF54-FD7E-8881-61BB81B0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6F0D05CF-BEB2-2D6B-4AC6-720D78FC1702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A3F34BAC-016B-065E-CE64-B90FA7423AA7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B7372559-CB7F-E5C3-F4B2-7823B321D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9B07F816-95CB-63DD-F3D6-1329A9881A7D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5084D244-D183-E48C-8321-B3CBBD38710B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8705ECAA-3B8C-27D4-A80B-31ED68450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3E30FE2B-3A90-28D4-644C-E3F9EEE849B8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FoldX &amp; Rosetta</a:t>
            </a: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9F9D9C6B-B97C-919E-8195-5EDF6E562484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MD-based free energies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8E7BC6D1-9A90-D6D0-490D-D2BF7D6AEA37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DeepDDG, RaSP, ESM-IF1</a:t>
            </a:r>
          </a:p>
        </p:txBody>
      </p:sp>
    </p:spTree>
    <p:extLst>
      <p:ext uri="{BB962C8B-B14F-4D97-AF65-F5344CB8AC3E}">
        <p14:creationId xmlns:p14="http://schemas.microsoft.com/office/powerpoint/2010/main" val="2301057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5B4FFB-7108-7D77-7C83-015A8A0EF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A60BE95-8AEA-1145-38FD-085867C2758C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D96315B1-83B5-343F-BCBD-F33ED736918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Cellular </a:t>
            </a:r>
            <a:r>
              <a:rPr lang="pl-PL" cap="small" spc="300" dirty="0" err="1">
                <a:latin typeface="Cambria" panose="02040503050406030204" pitchFamily="18" charset="0"/>
              </a:rPr>
              <a:t>factors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affecting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stability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D5BC8EA-5A42-02EF-3D4E-65030659195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D5BC8EA-5A42-02EF-3D4E-6503065919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65EA4B99-056E-B832-5F28-7FE0FDFE01D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4B72302-73A8-DC06-09D1-7C80CEF8CA3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B5FAD8F7-5C2A-76D6-A2D2-78C1D72F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52D358B-A04C-73D2-0B72-4330BAB3EC9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ADBED00-E3FE-E524-CAEB-63C8570CA0C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85A452F-1A2E-8099-42E6-41A0D0BC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FC93C7B-C0FC-FFFC-CFBC-C9EC088603E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5154DB5-8508-27BE-48BC-35E45DBC013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8AB67C2C-AC79-12F1-D618-4F4AF3BF4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D9EA34AB-7063-B443-C3E6-DEC97215049D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72F0FCFE-EECC-4BAE-D870-8B6204B29EBA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35A5D37D-C10D-83CA-82F9-B4C09AAD2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E2C07D14-13B1-79B0-F025-45D428C4D98D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77CB319D-3B33-894C-05E1-F070FCEE3ED6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8E0011C0-1E14-A068-0316-66E5EFAFA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8698F96C-085C-48C7-251E-4A443D601C35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D94DC46-22F6-FFFC-A8AE-44A8AF692F0D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58F8BAB0-45F2-8AC8-04A9-8552D3BE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AFFBD661-39CA-CA62-2372-0380FEE2CE2D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🛟 Chaperones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94CEBA79-3C53-3235-1549-FD0F29618FBD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🗑️ Proteasome &amp; degradation</a:t>
            </a:r>
          </a:p>
        </p:txBody>
      </p:sp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A80B5486-AF1E-7B93-82BD-03102C198B44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♻️ Autophagy pathways</a:t>
            </a:r>
          </a:p>
        </p:txBody>
      </p:sp>
    </p:spTree>
    <p:extLst>
      <p:ext uri="{BB962C8B-B14F-4D97-AF65-F5344CB8AC3E}">
        <p14:creationId xmlns:p14="http://schemas.microsoft.com/office/powerpoint/2010/main" val="1129145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05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9EB413-4E8F-AA42-FBD2-E143D4078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A511AD2-6F1E-49E3-06DC-A3D468B1D711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A05180C3-913C-3D8D-F1C9-17823F289B7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Expression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variants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across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conditions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062D206-CCB1-8A5D-DE9F-908348DBB9D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062D206-CCB1-8A5D-DE9F-908348DBB9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929014C-F109-9478-D9DB-EC466B77DDD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9BBB92E-217A-6182-8272-30EF293EB8A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AC83F32-1464-EAE7-20A1-B661ACC85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A352053-6DAF-BED8-4250-1B97C63B7B6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FD63C98-B82E-F03E-D968-6A0DEB98347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1D3BFE6-7883-8989-16BA-3DC680826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B11F0E2-B31E-3DC1-0CE8-3AF4C1CA125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D3142BE-C164-C019-FB51-57E77BFE7394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BF9E9A0A-C60B-215E-8DF0-2658B67C7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C42ED1AE-7B06-D050-0B91-243FFF7D473F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705897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23E13368-36E1-A9F9-7971-4BDA3022CD51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Góry z wypełnieniem pełnym">
              <a:extLst>
                <a:ext uri="{FF2B5EF4-FFF2-40B4-BE49-F238E27FC236}">
                  <a16:creationId xmlns:a16="http://schemas.microsoft.com/office/drawing/2014/main" id="{D500F65D-1256-E2E1-5936-FD8E6DB7A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C503280A-FAA8-E092-D8B4-670B876E64C6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22E6386-C142-6F7C-A2DA-CC572E08E1B3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109961EF-EE58-15E7-33C5-328CFC63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2C9C1090-700A-F43F-B776-24A44D892D92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9A88F7DC-8C43-EB8D-AC2D-59D0A4FB602A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2" name="Grafika 41" descr="Łącze z wypełnieniem pełnym">
              <a:extLst>
                <a:ext uri="{FF2B5EF4-FFF2-40B4-BE49-F238E27FC236}">
                  <a16:creationId xmlns:a16="http://schemas.microsoft.com/office/drawing/2014/main" id="{830F8D2C-DA93-4A6C-A559-8880FF028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66BD2A86-36F3-2A78-F9A2-64BB9BBA317F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🧫 Cell type specificity</a:t>
            </a: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AF63B296-B854-7B3E-9B95-ED67977BA40D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🧒➡️🧓 Developmental stage differences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67141200-78EB-14B7-C988-BFBFD14943D7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Stress response proteins</a:t>
            </a:r>
          </a:p>
        </p:txBody>
      </p:sp>
    </p:spTree>
    <p:extLst>
      <p:ext uri="{BB962C8B-B14F-4D97-AF65-F5344CB8AC3E}">
        <p14:creationId xmlns:p14="http://schemas.microsoft.com/office/powerpoint/2010/main" val="1627452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1015D-2810-6961-C979-190A1D32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7A213A5-9260-0DB7-BA56-633A61529DB2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4D0D9BAC-3466-5EBB-1F6B-5ACBC201EF1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70A941D1-2BA7-B2A3-4A08-1CE6068E1D0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BDA16410-9653-F4DE-467C-950B51AF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FFAD64B-7EF0-E280-F2BE-0FE4AB18BAD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4F3D9804-8E29-A32C-629A-69DDA0A7F3E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8326F427-3B83-7442-414E-DB0775CD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DCDFC30F-C712-D28F-3C36-8A5A3261777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Multiomics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237A364-E57B-2B81-8F6C-60B9DE357B0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237A364-E57B-2B81-8F6C-60B9DE357B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0A564946-7099-1AA4-FF75-9BB4FB0CBC2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B2C68F2-58BF-6075-0B70-3E2C6727E72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83B6FDCB-D747-C3DE-4B65-C1AF70AE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EA2DD903-9960-3267-182C-BCE6DF67F1B9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0F64D1AD-B2CB-6945-8FA2-B634113F78E8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14B4A19-55F2-69A4-B1CD-A3A56F18249E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ED94165F-35F4-1C32-B528-F16323570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A274407-EEB0-BA3C-5077-C3EA0D4D2489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97EA1BD-11DC-5BF4-738F-85F13F4AD132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6DB21308-0A44-8BB7-213C-A670E20C4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80558A7B-F8A8-8809-829B-7C561C35F38D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15EAC449-83EB-9AF4-BAF2-DC7FFE99060D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F29406EB-8E00-1FB9-BDA0-C4F82701A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sp>
        <p:nvSpPr>
          <p:cNvPr id="43" name="Rounded Rectangle 2">
            <a:extLst>
              <a:ext uri="{FF2B5EF4-FFF2-40B4-BE49-F238E27FC236}">
                <a16:creationId xmlns:a16="http://schemas.microsoft.com/office/drawing/2014/main" id="{D51699B5-5175-8F41-2FEA-451C5E6230DE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🎭 Single omics insufficient</a:t>
            </a:r>
          </a:p>
        </p:txBody>
      </p:sp>
      <p:sp>
        <p:nvSpPr>
          <p:cNvPr id="44" name="Rounded Rectangle 3">
            <a:extLst>
              <a:ext uri="{FF2B5EF4-FFF2-40B4-BE49-F238E27FC236}">
                <a16:creationId xmlns:a16="http://schemas.microsoft.com/office/drawing/2014/main" id="{0012C693-8D22-1A5F-4FC8-070D0AFE5BD6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Transcript → protein → phenotype</a:t>
            </a:r>
          </a:p>
        </p:txBody>
      </p:sp>
      <p:sp>
        <p:nvSpPr>
          <p:cNvPr id="45" name="Rounded Rectangle 4">
            <a:extLst>
              <a:ext uri="{FF2B5EF4-FFF2-40B4-BE49-F238E27FC236}">
                <a16:creationId xmlns:a16="http://schemas.microsoft.com/office/drawing/2014/main" id="{2AAF75A9-D3E9-CC64-ED7C-071714040215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Integration captures full context</a:t>
            </a:r>
          </a:p>
        </p:txBody>
      </p:sp>
    </p:spTree>
    <p:extLst>
      <p:ext uri="{BB962C8B-B14F-4D97-AF65-F5344CB8AC3E}">
        <p14:creationId xmlns:p14="http://schemas.microsoft.com/office/powerpoint/2010/main" val="355963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850713-8DB7-7085-57E2-E73F94696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95ACFDE-F71E-882F-4B14-AC07AEB96BA3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62EB80FD-9FB5-2767-A8AC-5F06BFEB0CE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D27EE4D2-FBCE-36CB-F6E2-C33CC162F11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E7A44C57-89C4-E7AA-8F0B-63AE0CA86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2FBFB2FC-CB43-30F4-7C4C-9CC1CDB6022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DA2F02C-CFC1-1F36-19D5-31CB14570D1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2D60DB94-E98F-2CB0-AC32-AAEE6040F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B00FB26A-EE6E-B5D2-C7EB-D8AE73748D2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Pride Database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8B0E35F3-2A7D-F2B7-6633-9137B655677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8B0E35F3-2A7D-F2B7-6633-9137B65567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F5C66471-1F28-F85A-2761-2D9C587FC39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856B710-569D-CA80-2A75-D7200455D97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6A1C12A8-5308-0640-891E-C55FC3EB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46813913-FFD0-92E0-369B-24E142AB8A3E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91E5DE9-84DF-33D0-3137-1D18B2E9C5F1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942737E2-F76F-0DF9-4205-18616C113A44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AD3C6483-76EE-966C-5D46-01E26C3AF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C09B063B-7B24-08CD-2C88-32BB3542563F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644CA42-0B0A-3EB0-CA39-14F091340DAE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82E6B936-711B-CAFD-A817-A6D7E5A25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A1D5FD35-08F4-3486-F29F-C724751295CF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894266AB-2956-F465-9E85-702C64205080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DE00C522-02BC-555E-B709-D8483E9AB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EE44BD02-55DA-0E45-9976-84E69BA1978A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📂 Largest MS proteomics archive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66A310EF-148D-CB40-8E83-EB0F7F73B1A1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🎧 Raw spectral data available</a:t>
            </a:r>
          </a:p>
        </p:txBody>
      </p:sp>
    </p:spTree>
    <p:extLst>
      <p:ext uri="{BB962C8B-B14F-4D97-AF65-F5344CB8AC3E}">
        <p14:creationId xmlns:p14="http://schemas.microsoft.com/office/powerpoint/2010/main" val="3478047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8354B6-B279-7034-4A44-67DE9A304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E360F46-7B0F-BF59-E904-8527609A354A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38386349-E256-B622-0D8D-F52AB2AD779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10732CE7-61CF-9741-84DF-F6DB9FAFA29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C74940E6-0A05-3260-91E7-B53B62A00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345A6C9-047D-1430-E755-8C9D7328E05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7BBC349B-A287-3372-9EF6-65D40150241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7E3A26CB-18EB-DD3A-AEAE-0E17DC25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2CA38368-B8A3-29CF-74F0-D90CA60F921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Human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Proteome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Atlas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AC0A3B0-B9E3-BDF3-A6D9-1121D2D49D3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AC0A3B0-B9E3-BDF3-A6D9-1121D2D49D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45FCFDF0-45C8-1724-C14F-9281E8EBFD33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07BE796-6FAE-2A73-7026-DA2C174F5D8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CA25985F-30D3-768B-1006-72BD1818E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D3D354F7-07AC-DF08-1B07-7F74F666F516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580FB7E1-6E88-22DC-D12B-8EC11F920025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77059421-A700-21CB-BF52-57D06A65AB85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CF0BBD6F-7125-6DB2-40FD-4184E158E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5FB5384E-4DC3-9255-98F3-C0470FAEBCAC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173BB6F-800F-36F1-E4B6-AFCA09D029BD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5FC7EFF0-C894-8BF6-67B9-86ACEA26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D50A20D0-FB41-374C-A14D-1A5CC34492B5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7C0FAEA7-77C7-AA8D-53EB-4D6BD3C687CE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50409EC7-C63B-C3A1-5751-BF6C7A5A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6CCC8D27-61FD-73F6-9A1F-63C99ABA4E21}"/>
              </a:ext>
            </a:extLst>
          </p:cNvPr>
          <p:cNvSpPr/>
          <p:nvPr/>
        </p:nvSpPr>
        <p:spPr>
          <a:xfrm>
            <a:off x="1828800" y="1371600"/>
            <a:ext cx="5234927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🧍 Tissue-level protein expression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E0E1635D-E782-CDC6-E0E6-6A09CAC19A37}"/>
              </a:ext>
            </a:extLst>
          </p:cNvPr>
          <p:cNvSpPr/>
          <p:nvPr/>
        </p:nvSpPr>
        <p:spPr>
          <a:xfrm>
            <a:off x="1828800" y="2651760"/>
            <a:ext cx="5234927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Antibody-based profiling</a:t>
            </a:r>
          </a:p>
        </p:txBody>
      </p:sp>
      <p:pic>
        <p:nvPicPr>
          <p:cNvPr id="14" name="Obraz 13" descr="Obraz zawierający tekst, zrzut ekranu, szkielet&#10;&#10;Zawartość wygenerowana przez AI może być niepoprawna.">
            <a:extLst>
              <a:ext uri="{FF2B5EF4-FFF2-40B4-BE49-F238E27FC236}">
                <a16:creationId xmlns:a16="http://schemas.microsoft.com/office/drawing/2014/main" id="{42EA6896-F89F-DC0D-1EBC-F2209D1CBA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96735" y="1371600"/>
            <a:ext cx="4585321" cy="5043036"/>
          </a:xfrm>
          <a:prstGeom prst="rect">
            <a:avLst/>
          </a:prstGeom>
        </p:spPr>
      </p:pic>
      <p:pic>
        <p:nvPicPr>
          <p:cNvPr id="16" name="Obraz 15" descr="Obraz zawierający tekst, zrzut ekranu, diagram, krąg&#10;&#10;Zawartość wygenerowana przez AI może być niepoprawna.">
            <a:extLst>
              <a:ext uri="{FF2B5EF4-FFF2-40B4-BE49-F238E27FC236}">
                <a16:creationId xmlns:a16="http://schemas.microsoft.com/office/drawing/2014/main" id="{5E6EEA5D-7EC5-D584-4CF7-0E910A52F92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28800" y="3893119"/>
            <a:ext cx="5019246" cy="282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1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92F5A1-773D-DF69-B0E3-EB010C189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36E11EF-19B4-D9F2-7C95-6BDB75F0F574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1ACCAE52-D5DA-E5E0-5EFB-89B83F00EC8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37A7D97-A4BB-0932-2B7F-18CA7180582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A02FB2E7-BE65-FF21-E021-DB784E968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8CF40544-5AF2-329A-3647-0BBFD7B3A1A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FBDDD02-2C9D-6673-D8D7-2A77AF125F9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8003FFBF-A062-1A95-86B1-CA29CBCDF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7FC7DA46-7C7E-9A6C-BA4E-E81CFCBF73D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HPA–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spatial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proteomics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7BBC548B-DA89-E158-B778-2A6552830F5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7BBC548B-DA89-E158-B778-2A6552830F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EB4CB954-9E8F-0A0B-D68F-D6CA526EC2CF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E418DC2-BCE2-60C8-0BEE-03319B29C1B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F691171A-02C1-CF66-B223-E25AB2BD4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D1284FEC-868A-5998-17CD-30F894234740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9031F95C-6448-9877-5E6E-FF6FA1F5B5D9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D4320E2D-DF7F-7B3C-049D-C75B446E91B2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8F01DE93-7B96-C696-6A0C-60DC2C3F1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E2507A0F-6364-15B8-22A7-9F9AE9EA597E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5FC57FA-D2D2-43E7-8D43-54BF6DA01F1C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1E791459-813E-8BA7-B598-DDC22FB8F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3385064B-E812-B783-870D-67532341FF71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86DFA703-B514-AF47-0E49-7C8A9CB10E6A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41BFF43D-E457-680F-C4C8-E150D08E9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pic>
        <p:nvPicPr>
          <p:cNvPr id="5" name="Obraz 4" descr="Obraz zawierający zrzut ekranu&#10;&#10;Zawartość wygenerowana przez AI może być niepoprawna.">
            <a:extLst>
              <a:ext uri="{FF2B5EF4-FFF2-40B4-BE49-F238E27FC236}">
                <a16:creationId xmlns:a16="http://schemas.microsoft.com/office/drawing/2014/main" id="{2EA4210A-D9A9-3C75-0B48-814D12536C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2315" y="1199054"/>
            <a:ext cx="7772400" cy="550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56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4C13E4-2DA3-D4AB-6A93-7C3A29FB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054EA98-6F0B-43DC-9656-5A9B193B04F4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F0A51BE2-A3DA-B3AB-62BC-E7EDC869915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FBA151C9-F402-4D85-D909-F6444A63611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E721B174-9D0E-C3AA-EF1D-C7C71DD9B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49037B2-8A9E-34E1-6E9D-852DD7C61EE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7F830456-449C-3501-4E16-AE2C88A0090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25DF4FFB-92C9-8D78-6797-37E3BCC24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5E091A0E-5FA1-8595-8734-1B876998E83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Clinical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Proteomics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Tumor Analysis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Consortium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70A40A2-8F34-D004-96EF-EBD12B1B9F8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70A40A2-8F34-D004-96EF-EBD12B1B9F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D2101106-D586-BC44-A813-248DCC5E426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0B0F3E3-2A72-10E3-96D3-038D96D2040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5A178699-7ED5-9D7F-4493-2551B9564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0DAD8104-D5CD-685C-5EDD-01EDFDC52EC6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406F7B61-695C-F01B-1C52-6B29B7582068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9E2F798D-3F09-7A21-12AF-6FEE103CA542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0248C741-1ADD-3982-F45B-FE596C0A7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8E43BF3D-32F9-1B31-931E-D4D54CAF1D7C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B0D4FA7-F9DB-2E77-1C88-9EF81DE26FE9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0755DBB9-40EB-93B0-3194-05FF5D074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EF1AF7C6-E4C8-88BF-2BCB-A00FB903AE59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8D264BFB-5804-FAA4-5FB6-1B8FDC4ECFC4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9D139942-2F22-6C43-646C-904345383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718635A4-6DB6-82E1-2580-A12EDCD93034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🎗️ Cancer </a:t>
            </a:r>
            <a:r>
              <a:rPr dirty="0" err="1"/>
              <a:t>proteogenomics</a:t>
            </a:r>
            <a:endParaRPr dirty="0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855A8D94-8932-ACBB-5868-2403950C1326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Genomics + proteomics integration</a:t>
            </a:r>
          </a:p>
        </p:txBody>
      </p:sp>
      <p:pic>
        <p:nvPicPr>
          <p:cNvPr id="12" name="Obraz 11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9C196595-25BD-6EA0-B6D0-D7B96C093A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14600" y="3865705"/>
            <a:ext cx="7772400" cy="291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57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0938B7-21FF-B695-80DA-C968E0DD0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622E609-7C7C-F9F5-99F1-34EF7C62F61E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C4875862-A9E9-216B-92CC-430474E7B6F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0C4B6615-41E8-1E5B-80DF-6C1946C8F20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7966B548-B3CC-E539-C4F8-355DEF232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83DE93A-A4D1-EE69-070F-9822EFEF230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593E70E3-2445-A7C5-81A6-7CBAA03AE60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E6BA2F07-AB52-502F-E2F4-F9687C178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B6AE375F-93E5-15BC-5E41-5AE0F8DB013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Genotype-Tissue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Expression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81DC1F9-2F36-9168-D98B-83675DEC7F2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81DC1F9-2F36-9168-D98B-83675DEC7F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B119FABE-12FD-5A00-4443-8F3E5279393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84454CA-2F14-6726-444C-01781E0CBC7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CDEEDA95-7F76-2555-7CAB-EC09A674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8107C530-7F1C-A16B-A7EA-C2602226715C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83F0A7D2-32A8-E732-29F1-C9357BB52855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E06B2387-EC76-1CE4-54A2-2518C0EE3029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1AD0D62E-7DBD-9C7C-6C31-D8D9B71DF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351EB719-A61E-3931-B8DA-261CC534C647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3582EAD-6DE9-7694-619A-21D8F8F36D90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DE40FD9E-659A-DBCC-92DE-3581A40B6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5AFD405C-9319-A337-EA8F-E6390B7BEF6B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08203C44-91E1-60F0-4128-A426DEE6B187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FD4E9CDD-786E-3418-BAAC-BC0913EB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93A255E9-9B95-322C-919C-24D165B75F1C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🧫 Tissue expression variation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DF8A8968-071B-724A-6AF6-71EF664AFFF2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mRNA-protein relationships</a:t>
            </a:r>
          </a:p>
        </p:txBody>
      </p:sp>
      <p:pic>
        <p:nvPicPr>
          <p:cNvPr id="12" name="Obraz 11" descr="Obraz zawierający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87DF3C99-F41B-1F19-2367-7747DD3AFA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1048" y="3931920"/>
            <a:ext cx="8639503" cy="27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73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5E2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3E4169-16EC-25DD-251A-1CF416B3C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6CDCC71A-E9AD-5D0C-64DD-3E13D67F6BFD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956556BA-7B94-F443-BAB1-065DEB54101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We </a:t>
            </a:r>
            <a:r>
              <a:rPr lang="pl-PL" cap="small" spc="300" dirty="0" err="1">
                <a:latin typeface="Cambria" panose="02040503050406030204" pitchFamily="18" charset="0"/>
              </a:rPr>
              <a:t>need</a:t>
            </a:r>
            <a:r>
              <a:rPr lang="pl-PL" cap="small" spc="300" dirty="0">
                <a:latin typeface="Cambria" panose="02040503050406030204" pitchFamily="18" charset="0"/>
              </a:rPr>
              <a:t> mass </a:t>
            </a:r>
            <a:r>
              <a:rPr lang="pl-PL" cap="small" spc="300" dirty="0" err="1">
                <a:latin typeface="Cambria" panose="02040503050406030204" pitchFamily="18" charset="0"/>
              </a:rPr>
              <a:t>spectrometry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8FECE3E4-095E-0481-4B4B-EB7C964B10A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8FECE3E4-095E-0481-4B4B-EB7C964B10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D6D7BFE8-67E9-CD18-CC7D-56AFBD308E86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1DA078B-C251-B041-7302-571AB71B64B9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444612CD-349A-9BF9-34CA-1FFEAB19C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92731EA-25FD-FBE2-55AA-6C40A7C0FCF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108A217-1693-E459-362D-75E6309C601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AFF6B059-7C26-281E-EF34-A017CA3D5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F816239-7DF1-AAA3-2C53-02E0BBBD9943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5C9466B-9BEE-E798-2CCB-7EB3948F1E6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7" name="Grafika 26" descr="Laptop z wypełnieniem pełnym">
              <a:extLst>
                <a:ext uri="{FF2B5EF4-FFF2-40B4-BE49-F238E27FC236}">
                  <a16:creationId xmlns:a16="http://schemas.microsoft.com/office/drawing/2014/main" id="{CCEA6BB7-8AD1-8696-3A74-4E80D29E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7DD3050D-4EAE-70CB-68F6-D69AF8C98527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48695BD-5A1E-DF2E-4C45-87D3DFD8A953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9" name="Grafika 48" descr="Procesor z wypełnieniem pełnym">
              <a:extLst>
                <a:ext uri="{FF2B5EF4-FFF2-40B4-BE49-F238E27FC236}">
                  <a16:creationId xmlns:a16="http://schemas.microsoft.com/office/drawing/2014/main" id="{F06181F3-ADD5-DBCC-C2FD-C7A94A2BB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93F2B93F-ADD9-1051-12A2-A47EA803324E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BA856278-3A5A-FB06-6A28-B388973522AA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2" name="Grafika 51" descr="Liczydło z wypełnieniem pełnym">
              <a:extLst>
                <a:ext uri="{FF2B5EF4-FFF2-40B4-BE49-F238E27FC236}">
                  <a16:creationId xmlns:a16="http://schemas.microsoft.com/office/drawing/2014/main" id="{BCD79794-8686-4F3C-0355-21F590807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8234AB13-6881-9CD4-9E5D-EAF114C8E736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C67B0176-9395-080C-B2BB-94C1F94F7CDD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5" name="Grafika 54" descr="Bambus z wypełnieniem pełnym">
              <a:extLst>
                <a:ext uri="{FF2B5EF4-FFF2-40B4-BE49-F238E27FC236}">
                  <a16:creationId xmlns:a16="http://schemas.microsoft.com/office/drawing/2014/main" id="{AABEA5E5-73A2-74FF-540A-562D73E6B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2" name="Rounded Rectangle 2">
            <a:extLst>
              <a:ext uri="{FF2B5EF4-FFF2-40B4-BE49-F238E27FC236}">
                <a16:creationId xmlns:a16="http://schemas.microsoft.com/office/drawing/2014/main" id="{2456D8A6-1EFF-4A8D-8EA8-9625FA4A2FC8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Only unbiased global protein measurement</a:t>
            </a:r>
          </a:p>
        </p:txBody>
      </p: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C07AB8DC-4749-7EDD-E2D0-9C45AA58DD52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💣 MS fragments peptides → sample destroyed</a:t>
            </a:r>
          </a:p>
        </p:txBody>
      </p:sp>
      <p:sp>
        <p:nvSpPr>
          <p:cNvPr id="24" name="Rounded Rectangle 4">
            <a:extLst>
              <a:ext uri="{FF2B5EF4-FFF2-40B4-BE49-F238E27FC236}">
                <a16:creationId xmlns:a16="http://schemas.microsoft.com/office/drawing/2014/main" id="{87489A25-0BA2-78EA-F4EF-2B378DF45C5A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Peptide detection is incomplete</a:t>
            </a:r>
          </a:p>
        </p:txBody>
      </p:sp>
    </p:spTree>
    <p:extLst>
      <p:ext uri="{BB962C8B-B14F-4D97-AF65-F5344CB8AC3E}">
        <p14:creationId xmlns:p14="http://schemas.microsoft.com/office/powerpoint/2010/main" val="591423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B6CF03-2507-BFA9-FC5D-C25705F9F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3E963D6-D6A8-C84E-6D0F-FDE05B68D3C3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CBBB0DEE-B399-3D02-4FF8-6129386C550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5CD2819D-6E9A-752B-B20A-C3A492ED4B6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7FDFD486-E3EA-9820-F811-F7B975480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D22534A-11B6-DA6A-A33B-3B5E8016455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DAD126FE-B14D-877E-EC6E-18F01B84CF3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BF515B97-0D6F-3E94-EF2D-96A7D617C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05E33D5E-4A2B-0F93-FF9F-2526AD4350F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DepMap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73E25AA9-8C57-F5C4-C850-65AD5FA0B12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73E25AA9-8C57-F5C4-C850-65AD5FA0B1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8246FC99-0198-62D0-F681-F30AE1411B4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25C4225-E875-55E7-D814-18EC4178D408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67AFBC6F-D7BC-E9C2-D3EA-B6F4C334A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BB0FDFB4-BB8B-7632-D656-BA7CD1AEFDEA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AD7521CF-669A-B67D-718C-3B46BACC90F6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C430B3BC-AD07-B1DB-BF81-9D3D7D020361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C77C024F-BBC2-2347-6020-F815BE6DE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F68D9AE-33D5-1D12-059B-4BE90734514B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6F69058-E425-8E1F-4A57-801C6552E9FF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F344B47F-9FD5-3402-1AE9-268EC47E6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25A0952C-BEC5-3044-EA16-CCB69A8D9F36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63826033-F84E-F78B-FCB0-9097EEFA4443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4B54F271-EC37-61AB-1899-9075C5EBE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D8AE573B-AC75-1ADE-2466-05A1AE3D4834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CRISPR screens + proteomics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CEE3FCBB-BDD9-57A5-36C4-EFCFB73E2A20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Dependency prediction models</a:t>
            </a:r>
          </a:p>
        </p:txBody>
      </p:sp>
      <p:pic>
        <p:nvPicPr>
          <p:cNvPr id="14" name="Obraz 13" descr="Obraz zawierający tekst, zrzut ekranu, Jaskrawoniebieski, Czcionka&#10;&#10;Zawartość wygenerowana przez AI może być niepoprawna.">
            <a:extLst>
              <a:ext uri="{FF2B5EF4-FFF2-40B4-BE49-F238E27FC236}">
                <a16:creationId xmlns:a16="http://schemas.microsoft.com/office/drawing/2014/main" id="{1FAE2268-CF7E-3F1D-8195-1A68E7BCE1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03786" y="3891483"/>
            <a:ext cx="7086600" cy="29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83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AEC720-09BE-CF40-7A71-8B070622A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9A47065-41B7-FE33-64AD-284C55CC8DC8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7D8CB0BE-8919-A939-F3BE-8E8311B3A4F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96D14405-B3AF-89F8-3A14-6C64EB770E6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D0640E04-F74D-35AA-7FB2-0089B48F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E0D9D18-8D7F-C4B2-34DC-97D6EEB5B1F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138E877-2976-6446-535B-F415B7B7699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E16C1B7A-3E21-6DD7-CA23-B587309A9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C417104D-A24E-3C4E-9CD3-810CD99EA9A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DepMap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DF6101F1-C0AB-25AB-0723-D8826BD1C22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DF6101F1-C0AB-25AB-0723-D8826BD1C2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FB6E9436-A762-0B32-E479-075E0045EAF3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CA4591C-1B94-A46B-D5D3-084C162A7E6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B28B0991-A381-15DD-A74E-458258CB0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D846195D-090A-998C-2C1E-4E2146CE4C69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30D3B472-DD32-EBBF-9DB5-513A82A56176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6A1D76DF-22FA-946D-696F-5442D9D9E622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37F285D1-CA2E-B45B-AC6E-F9EB06A11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3F389E82-10F6-AC56-CA0F-D81394C6C7A8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FB6C019-824C-7137-CA14-963BC8D1AF87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59966E21-CF11-7358-5BA6-8498FC34E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9E875E79-7E3A-20A7-039E-A770FC46194F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77456F78-F675-F300-F627-9C0314CBA8CC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F9384AE1-931C-5612-1AAE-DF2A30426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pic>
        <p:nvPicPr>
          <p:cNvPr id="7" name="Obraz 6" descr="Obraz zawierający zrzut ekranu, tekst, Jaskrawoniebieski, projekt graficzny&#10;&#10;Zawartość wygenerowana przez AI może być niepoprawna.">
            <a:extLst>
              <a:ext uri="{FF2B5EF4-FFF2-40B4-BE49-F238E27FC236}">
                <a16:creationId xmlns:a16="http://schemas.microsoft.com/office/drawing/2014/main" id="{C7C0236B-2B4B-F05B-8F56-AB3EBC08C4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8226" y="1238608"/>
            <a:ext cx="10065047" cy="42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45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B0CEB-52C1-6F40-CD0B-E58B13794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919E243-6D40-C088-5124-D523CA271ABC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68AA8FAC-838E-7D1D-312E-C65D66A54DA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546658C9-2B97-19DC-507E-48C5522B5B0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F5DDD9E9-D282-40CC-4E9C-A8D4A1F7C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7C9F1BFE-F891-CAFE-6671-3500D789D3F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E18B764D-519D-85C7-25E0-65A295A7132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5E03B536-0883-B409-28D0-E6498B23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2BEAD65E-94CB-13AC-71BB-A4501F268BC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L1000/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Lincs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5744DB8-8E5E-4829-0036-21B8815BF18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5744DB8-8E5E-4829-0036-21B8815BF1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120364AF-55A0-01A4-B669-BE93FEBF053D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B7C7A31-5756-E8BF-6990-79F446200231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453AA01F-28F0-83F8-28FB-E06811273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E3FFE269-B1D3-B433-D55A-CD00BE9DBEA0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69CD5D05-6CEF-392E-FFB6-4996849C2A55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CB9891BC-BA3A-5F94-165F-777E31A5D571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3384278B-A3DF-99E3-E485-799124AEE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8A56ADD5-7ABA-64D6-131E-2C1080DA2C0D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515C2B3-1108-FE79-CD61-A07E20836EDA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81FEA6CD-B0AD-A544-4896-FB2F8554C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B5906D5-5AA6-A369-0F48-1E438FA12B68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6CBF65B3-26D4-430B-77F9-5E03636ECB9C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2328F5BF-E32A-6C5E-8419-53FBA66FC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210739EE-EC11-BD57-818D-5E971214949C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🔥 Transcriptomics of cell perturbation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C0CD9B67-B808-3334-7BBA-680C8C28198D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Useful for proteogenomic inference</a:t>
            </a:r>
          </a:p>
        </p:txBody>
      </p:sp>
      <p:pic>
        <p:nvPicPr>
          <p:cNvPr id="12" name="Obraz 11" descr="Obraz zawierający tekst, zrzut ekranu, diagram, Czcionka&#10;&#10;Zawartość wygenerowana przez AI może być niepoprawna.">
            <a:extLst>
              <a:ext uri="{FF2B5EF4-FFF2-40B4-BE49-F238E27FC236}">
                <a16:creationId xmlns:a16="http://schemas.microsoft.com/office/drawing/2014/main" id="{CD6415C8-E6B1-13F7-F9F4-861EC328A4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66509" y="3870639"/>
            <a:ext cx="6458982" cy="276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33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DD8F7E-16F5-C6A3-39EC-48C52A34D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460999C-488D-D471-F815-F1804D39808B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3567ED7B-4641-628B-9C07-86FE47C2A5E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B34F8C92-AAAD-1EFE-8E4E-6D77B74E55F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ECF7AA26-A3CF-BE6F-7A83-AB8A01D2E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3CC63E15-2805-9BEA-364A-2EBB228B03C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1EAF33E-38BB-5CB6-7C64-C455190902D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7FC49377-79CB-450E-885C-E128947B2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D77EDE41-7F17-ED8F-1C41-60FF7A658EB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L1000/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Lincs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D98331C7-9A5B-FA55-A9D2-9D27BE5B08C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D98331C7-9A5B-FA55-A9D2-9D27BE5B08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C9701C0E-A3AE-FBA2-B287-B612825539A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0850C11-8E03-B9E9-A355-3E78457D7D5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C55BF316-5EEA-1C97-7715-AB66A9DA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0E27D9F8-BF4B-FD2E-5A80-70FCEC8DB3A7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A796D119-CFD0-14B5-8A8F-7FC426F5B27D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E6F94053-D303-C9D9-796B-8F6B4BC5C6F3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DC81FB99-A29E-F9D7-B8D9-FAD5A5657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4E2066C7-90E8-E19F-E0A2-7DBFC889B9A2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B8EE866-3720-33CE-56B4-6ACB2FCF27A1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6A44413A-4296-4D05-99A7-BDFDF63AD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F73FF4F7-3924-1D70-C3DC-12375601D306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CA076DE9-F7C0-6512-9F6C-0CB624A72799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FD45BECC-B4CD-3739-2725-E6B447EEA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pic>
        <p:nvPicPr>
          <p:cNvPr id="17410" name="Picture 2" descr="L1000 Search Result">
            <a:extLst>
              <a:ext uri="{FF2B5EF4-FFF2-40B4-BE49-F238E27FC236}">
                <a16:creationId xmlns:a16="http://schemas.microsoft.com/office/drawing/2014/main" id="{5C5B2D8B-5258-6E57-2CE0-E9E097E27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071" y="1833278"/>
            <a:ext cx="10351635" cy="37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888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8006A-CAB3-C356-782D-938EE1627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2B3A80A-32D8-ECD1-6FA4-157F0866B0C4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0C94D966-90CA-DE77-FF02-1CD20D1039A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F034CE3F-7C5A-AAD3-1038-85DDE409730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F9DF6D82-86AC-5330-A0F3-AEE63708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3D167D2A-94EE-22AD-6371-7253EE7608C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3A1BB814-A43F-357A-DB81-25AA2213A49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D8699B59-5D45-2718-31CB-46B4EBA1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5ADDBF04-AC2C-EE92-E3BE-707C9A18DB4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Challenges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96CF6BF-08BF-63D3-C484-398D539564B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96CF6BF-08BF-63D3-C484-398D539564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B13F1604-35D3-FA28-F2C5-C54F129DD6A8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E61F052-74DC-6EC1-3ABF-D9FD3ECFE1F6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DDB5214D-0A7C-9883-2DEF-FEE548193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1EAAE3F9-C3F7-0A8C-F16B-EFB70503E8A0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FCA8F765-9E44-5EC6-9A94-34BE0B31540E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CB23E89-1ED5-3D52-89BB-E347589C5BB0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35155615-2A31-C335-58A2-2AFB3852C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5099569C-23B5-7386-BDE8-8E1D80794BD6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2677935-63C4-F7E0-91BB-94DD7C678196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233BD360-14E7-1DD8-814D-89419644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525AA6F-B30C-1161-2E20-0A3BC1AADB3C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B4EE0035-E665-9AAF-8E1C-DFB2C933BD0C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C0F2D914-F515-E82B-FF14-0D6DB3C00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2B784A6F-FA98-8C1D-1026-30827148154F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🧊 Missing values</a:t>
            </a: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3AAB8E62-2CF6-2EB7-88E4-A86DC3677EA5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Scale differences</a:t>
            </a: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A0EF1257-A942-6A54-B87B-80B40FEE00FC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Cross-modality alignment</a:t>
            </a:r>
          </a:p>
        </p:txBody>
      </p:sp>
    </p:spTree>
    <p:extLst>
      <p:ext uri="{BB962C8B-B14F-4D97-AF65-F5344CB8AC3E}">
        <p14:creationId xmlns:p14="http://schemas.microsoft.com/office/powerpoint/2010/main" val="2557696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C34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7746F2-63C4-D2A4-A1DC-7E0E6EBA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0219D74-2527-C274-B6DB-EB4F8BFA011A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CEF5C8E8-7604-D9D8-AFEA-471B67934E7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A39FA5DC-EF95-A633-F500-9349C788AE9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C52CB991-12A6-3F04-592B-5E6D78D3D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E82EAD1-2C2D-FFF0-18B3-98F1CD84A53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3E741E8-ABB5-E65B-88A9-E8183C79584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6287A5D6-CDF2-8AB7-1A63-FB3F8FAB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4647A07F-C29C-4F80-D4B0-3D9321B532A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Tools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4B82B62-4834-3724-AA24-61ACB97EC3C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4B82B62-4834-3724-AA24-61ACB97EC3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B545D81B-D94E-E57C-0E3D-E53958EF687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71510AA-FDEF-F012-32DC-B93D864A3A22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54FAC55F-CB0F-D82B-7CD2-EB14A51E1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42" name="Owal 41">
            <a:extLst>
              <a:ext uri="{FF2B5EF4-FFF2-40B4-BE49-F238E27FC236}">
                <a16:creationId xmlns:a16="http://schemas.microsoft.com/office/drawing/2014/main" id="{615225EF-594D-C07E-B0AC-42DFA4C22635}"/>
              </a:ext>
            </a:extLst>
          </p:cNvPr>
          <p:cNvSpPr/>
          <p:nvPr/>
        </p:nvSpPr>
        <p:spPr>
          <a:xfrm>
            <a:off x="151275" y="1243864"/>
            <a:ext cx="827314" cy="8273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Sześcian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2B6C9530-16DE-17C1-A211-0AA44F8F2092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686113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90175D85-5AB0-3AE9-B249-37965663E8BE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Łącze z wypełnieniem pełnym">
              <a:extLst>
                <a:ext uri="{FF2B5EF4-FFF2-40B4-BE49-F238E27FC236}">
                  <a16:creationId xmlns:a16="http://schemas.microsoft.com/office/drawing/2014/main" id="{7C646DF6-2EF2-DD6D-3429-EDF742BD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EC2C3947-6827-0808-92DC-0848900CFC7A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022CD2C-DC26-8968-0A23-8B781A9003DB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Ekierka z wypełnieniem pełnym">
              <a:extLst>
                <a:ext uri="{FF2B5EF4-FFF2-40B4-BE49-F238E27FC236}">
                  <a16:creationId xmlns:a16="http://schemas.microsoft.com/office/drawing/2014/main" id="{2CC8777F-F1CE-F90D-5C8B-70E4785D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73DD8B9-A6D6-89D5-4611-5439D2117937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75B128AE-6351-4CF7-5038-9B27AD4253BC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Góry z wypełnieniem pełnym">
              <a:extLst>
                <a:ext uri="{FF2B5EF4-FFF2-40B4-BE49-F238E27FC236}">
                  <a16:creationId xmlns:a16="http://schemas.microsoft.com/office/drawing/2014/main" id="{9D1E7A5D-260F-B91F-5C1B-602A24D1F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07E495A4-AFEE-4AC5-810A-502A4AF2DE77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🎛️ MOFA+ for latent factors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5997EEF-DDFA-3D3D-4207-FA20D03E318A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🔮 DIABLO for supervised integration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56626C87-928E-6425-3372-A826619BB609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DeepOmicNet for abundance prediction</a:t>
            </a:r>
          </a:p>
        </p:txBody>
      </p:sp>
    </p:spTree>
    <p:extLst>
      <p:ext uri="{BB962C8B-B14F-4D97-AF65-F5344CB8AC3E}">
        <p14:creationId xmlns:p14="http://schemas.microsoft.com/office/powerpoint/2010/main" val="892978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A3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E813D-BE25-AF12-790C-B349CA9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C164DB-5018-D2D1-5A23-F7FC3944D16D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07B47D7-E53E-7FBF-04DA-3FB433B09D8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Spectrum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prediction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93433F1-3FEA-FE41-E0FE-914BB99AC31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3C7CB81-FA56-404B-0277-00E4965466A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3CE7D50-F339-80D7-E45F-8A67AC7D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E69F72D-F2AC-081A-E631-CB8026607C9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B5B0DC3-4767-D741-A9D9-9C4E4EA957A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AB60865-EC47-B6CC-3162-1F19431E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F699C95-5150-9259-A839-C0BC5F5A27EE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674BD44-3EEA-93CF-12D2-D05439C94987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65B5F894-17E9-6E13-1934-E4222BA98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C1C754B3-DA76-1910-168A-C08AC6ADF5E3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Prosit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D84B4BB9-43C1-A6E9-567F-E948399489B2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pDeep &amp; DeepMass</a:t>
            </a:r>
          </a:p>
        </p:txBody>
      </p:sp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D77B814C-1F5E-A5CA-7B09-F11525899C46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AlphaPept</a:t>
            </a:r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27A51B40-ED9F-E17D-4FE3-DBD14DBDFE79}"/>
              </a:ext>
            </a:extLst>
          </p:cNvPr>
          <p:cNvGrpSpPr/>
          <p:nvPr/>
        </p:nvGrpSpPr>
        <p:grpSpPr>
          <a:xfrm>
            <a:off x="134307" y="3600785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64167551-420A-8AFD-98E8-170312CACCB0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091D2653-8DAA-CDBF-BB89-73F60C9CA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1FBAE4B8-D44A-A431-005A-FCE163A9A36A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1F3B9A4-5628-6B1F-5242-70FC9D9C4459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9" name="Grafika 48" descr="Ekierka z wypełnieniem pełnym">
              <a:extLst>
                <a:ext uri="{FF2B5EF4-FFF2-40B4-BE49-F238E27FC236}">
                  <a16:creationId xmlns:a16="http://schemas.microsoft.com/office/drawing/2014/main" id="{EB1282C1-B9BF-3B99-DEC5-510F9D24C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013E9BBC-EC14-FC87-0401-56D13C6A5F38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4626D23-AD58-3772-535D-B0CCE576848B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2" name="Grafika 51" descr="Góry z wypełnieniem pełnym">
              <a:extLst>
                <a:ext uri="{FF2B5EF4-FFF2-40B4-BE49-F238E27FC236}">
                  <a16:creationId xmlns:a16="http://schemas.microsoft.com/office/drawing/2014/main" id="{F2580E35-B2DB-800F-2CEC-0C1D5CDBC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56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A3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60C6E6-7F66-6CD7-D13F-18A7F1115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4FF21D2-A9A6-8845-E567-DDECBEC31074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61EA996-C168-C45A-DCDA-BAD9CAEA818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Mobility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and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Ion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retention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time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1668D25B-78D8-2B29-7F3E-58A6F963090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1668D25B-78D8-2B29-7F3E-58A6F96309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60A0D639-F1EE-489A-DE62-8932005FBB5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12BD8C1-6742-8729-C8DC-27F471E8D17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0FE7AAD9-1DCE-A697-17F1-F772D1B77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92E5F02-2646-E151-8497-06DE5256FE9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52B622C-CBE1-499C-E5DB-1BD8688685A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035D959A-F6ED-6491-9088-92485B060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3CD068B-A000-3C96-FA14-A957244A63B3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F2F7FF51-EEA6-58AB-8BB1-1C3D45DED257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41689102-6237-FEC2-89AE-6F3891566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337079B1-4430-7646-1A7E-509EC1F242A4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DeepLC</a:t>
            </a:r>
          </a:p>
        </p:txBody>
      </p: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34A047B8-1E36-D8C3-B333-B9033402FCC1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🧭 DeepIM</a:t>
            </a:r>
          </a:p>
        </p:txBody>
      </p:sp>
      <p:sp>
        <p:nvSpPr>
          <p:cNvPr id="24" name="Rounded Rectangle 4">
            <a:extLst>
              <a:ext uri="{FF2B5EF4-FFF2-40B4-BE49-F238E27FC236}">
                <a16:creationId xmlns:a16="http://schemas.microsoft.com/office/drawing/2014/main" id="{8610D724-B179-0DCE-D29D-1F826F944095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RT prediction improves identification</a:t>
            </a:r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4741CA6-E543-0AE5-275D-B179B7B9A5C1}"/>
              </a:ext>
            </a:extLst>
          </p:cNvPr>
          <p:cNvGrpSpPr/>
          <p:nvPr/>
        </p:nvGrpSpPr>
        <p:grpSpPr>
          <a:xfrm>
            <a:off x="134307" y="3600785"/>
            <a:ext cx="827314" cy="827314"/>
            <a:chOff x="686113" y="3600785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C51BAB8F-97BF-4297-5E7D-E16A092AEECE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Łącze z wypełnieniem pełnym">
              <a:extLst>
                <a:ext uri="{FF2B5EF4-FFF2-40B4-BE49-F238E27FC236}">
                  <a16:creationId xmlns:a16="http://schemas.microsoft.com/office/drawing/2014/main" id="{E8D783A8-97EE-5469-3C72-05A492036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1A42A57F-5AC6-4E67-E6F6-681E94CF509D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6B9FDE2C-F090-FF30-64D4-E2941D853030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Ekierka z wypełnieniem pełnym">
              <a:extLst>
                <a:ext uri="{FF2B5EF4-FFF2-40B4-BE49-F238E27FC236}">
                  <a16:creationId xmlns:a16="http://schemas.microsoft.com/office/drawing/2014/main" id="{EBE1B0BC-1F58-784B-A251-E8B132F85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933D69EF-CB06-D96F-169C-3774B3BA1711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70044235-CA75-DECF-82BE-3DDAEB99C1EE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Góry z wypełnieniem pełnym">
              <a:extLst>
                <a:ext uri="{FF2B5EF4-FFF2-40B4-BE49-F238E27FC236}">
                  <a16:creationId xmlns:a16="http://schemas.microsoft.com/office/drawing/2014/main" id="{ADF0BFFD-F7C4-B517-08CD-1CBAA7095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06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A3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AE121-A0EA-D057-504D-12204496E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CAFFA2F-405E-F753-2071-DC403CDB0BA2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BA2B937-D9C5-89B5-75DA-1DB6AB51E99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Protein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abundance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39EACFD4-9AFE-AB7E-E181-24D24A9157B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39EACFD4-9AFE-AB7E-E181-24D24A9157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691A0011-D5CB-87AD-B30C-672F7A8026F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C537E83-C833-0250-836B-8EA8E15C854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9393C119-2D90-A055-E853-B3040B43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794BEB8-D53D-7F2A-0E42-81DD36B69C2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1CD494A-8348-4783-AF19-ABFA7E9A546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F4ED808-FE0A-05CA-74F9-5F5BA997E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1399137-3D20-94AA-4CF4-12B521205BEC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2E0E4C30-D858-96F5-156B-9A280EE10CE3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4B33AE29-5931-4D90-C913-79EC3CB09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F9E7ED81-6A19-828F-A919-F05B2094A042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DeepOmicNet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EC293044-520C-E5AA-89DE-D9518D349CEC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MTP &amp; Proteoformer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C684151E-2578-C6C1-09CD-3258585044B4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🔡 Sequence-to-abundance modeling</a:t>
            </a:r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CD655E6-B5F8-14D8-1CE8-D64AF5164F65}"/>
              </a:ext>
            </a:extLst>
          </p:cNvPr>
          <p:cNvGrpSpPr/>
          <p:nvPr/>
        </p:nvGrpSpPr>
        <p:grpSpPr>
          <a:xfrm>
            <a:off x="134307" y="3600785"/>
            <a:ext cx="827314" cy="827314"/>
            <a:chOff x="686113" y="3600785"/>
            <a:chExt cx="827314" cy="827314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F5D6143A-834F-CCD4-4A8C-D8A5CE6CC2C5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6" name="Grafika 25" descr="Łącze z wypełnieniem pełnym">
              <a:extLst>
                <a:ext uri="{FF2B5EF4-FFF2-40B4-BE49-F238E27FC236}">
                  <a16:creationId xmlns:a16="http://schemas.microsoft.com/office/drawing/2014/main" id="{9ECCC4EC-B1BF-1F9D-95E0-73D588D5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7824405-7D9B-F720-BE0D-B1285260B882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3AC84AC3-A5A0-CF3A-6349-5E0C0C4D2870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2" name="Grafika 31" descr="Ekierka z wypełnieniem pełnym">
              <a:extLst>
                <a:ext uri="{FF2B5EF4-FFF2-40B4-BE49-F238E27FC236}">
                  <a16:creationId xmlns:a16="http://schemas.microsoft.com/office/drawing/2014/main" id="{89DCB211-F209-4ADB-29EC-E188A2EEE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4E900492-1889-B79E-38EF-D2D834286927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7F75C399-ED26-540A-5227-4BD311BED6A3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5" name="Grafika 34" descr="Góry z wypełnieniem pełnym">
              <a:extLst>
                <a:ext uri="{FF2B5EF4-FFF2-40B4-BE49-F238E27FC236}">
                  <a16:creationId xmlns:a16="http://schemas.microsoft.com/office/drawing/2014/main" id="{49829F4A-E834-264F-08C1-F63B9A4D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200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A3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18ED93-D2B6-5E16-0CB4-90985DA23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170F893-D61B-511D-9EA4-E3FDB0190254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209984CF-54EB-3D2C-5762-ECE4E89E7E4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PTM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Predictions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76DEA220-DABD-BBEF-F4D5-A4F3AC8BF44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76DEA220-DABD-BBEF-F4D5-A4F3AC8BF4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5A2DDEDC-C3CE-58C7-5A47-EA9CC2E9D33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F4793CA-90DB-2F7D-6605-68B5D6FA028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1EA00388-A134-A4C7-4D03-82654120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71650AC-EE86-456C-4274-B2E0E056527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930322D-0B75-9052-7BED-2BC634B9422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C0D2AC87-A921-84F2-F264-33D74B8A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A3A140C-55B1-B2CC-18B5-946A7D3CBCF7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647D717-6757-93F9-5220-63824C7646D0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816B85BA-EF4A-ED80-1AF0-53FD84AAC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580DDC95-7ACB-0558-5E01-4A5077AA1F7A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🔌 DeepPhospho</a:t>
            </a:r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A74D1737-7539-E6E0-D65A-CFF47E4C1157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🐑 PTM-Shepherd</a:t>
            </a:r>
          </a:p>
        </p:txBody>
      </p:sp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34AA4F47-225D-9301-40B1-D2CFC4CC6EFD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🍬 DeepGlyco</a:t>
            </a:r>
          </a:p>
        </p:txBody>
      </p:sp>
      <p:grpSp>
        <p:nvGrpSpPr>
          <p:cNvPr id="24" name="Grupa 23">
            <a:extLst>
              <a:ext uri="{FF2B5EF4-FFF2-40B4-BE49-F238E27FC236}">
                <a16:creationId xmlns:a16="http://schemas.microsoft.com/office/drawing/2014/main" id="{140E27CE-8049-8D03-2BCA-81FAF87C39E7}"/>
              </a:ext>
            </a:extLst>
          </p:cNvPr>
          <p:cNvGrpSpPr/>
          <p:nvPr/>
        </p:nvGrpSpPr>
        <p:grpSpPr>
          <a:xfrm>
            <a:off x="134307" y="3600785"/>
            <a:ext cx="827314" cy="827314"/>
            <a:chOff x="686113" y="3600785"/>
            <a:chExt cx="827314" cy="827314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A65A2737-BDA9-BC7D-625D-BA8ACF723704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6" name="Grafika 25" descr="Łącze z wypełnieniem pełnym">
              <a:extLst>
                <a:ext uri="{FF2B5EF4-FFF2-40B4-BE49-F238E27FC236}">
                  <a16:creationId xmlns:a16="http://schemas.microsoft.com/office/drawing/2014/main" id="{853B4257-DCBD-8D92-CAAA-8383C7EA4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3B579A25-D63E-8125-FD39-E80D34FEE779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CC37B50-5C67-DFCD-3DA8-77FBE4C9F8BA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2" name="Grafika 31" descr="Ekierka z wypełnieniem pełnym">
              <a:extLst>
                <a:ext uri="{FF2B5EF4-FFF2-40B4-BE49-F238E27FC236}">
                  <a16:creationId xmlns:a16="http://schemas.microsoft.com/office/drawing/2014/main" id="{17709AFA-7764-BA52-BADF-BE223D4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F6CFD3B2-7142-9851-3241-4DF08356154E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00B506D6-F537-1221-436C-D1D262D223E2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5" name="Grafika 34" descr="Góry z wypełnieniem pełnym">
              <a:extLst>
                <a:ext uri="{FF2B5EF4-FFF2-40B4-BE49-F238E27FC236}">
                  <a16:creationId xmlns:a16="http://schemas.microsoft.com/office/drawing/2014/main" id="{4A62F8D6-EF23-92F5-0CE5-21E101AF3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5448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813A3-3D59-3A82-7114-86D7339F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BDAC951-A9FD-CEAA-4ECB-C69B34F560A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B33C836-866A-A494-E59A-56E1C4CA536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Mass </a:t>
            </a:r>
            <a:r>
              <a:rPr lang="pl-PL" cap="small" spc="300" dirty="0" err="1">
                <a:latin typeface="Cambria" panose="02040503050406030204" pitchFamily="18" charset="0"/>
              </a:rPr>
              <a:t>Spectrometry</a:t>
            </a:r>
            <a:r>
              <a:rPr lang="pl-PL" cap="small" spc="300" dirty="0">
                <a:latin typeface="Cambria" panose="02040503050406030204" pitchFamily="18" charset="0"/>
              </a:rPr>
              <a:t> - Idea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2F9E1CF-A011-3C1F-CC2C-DD524808F7B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2F9E1CF-A011-3C1F-CC2C-DD524808F7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7F8EB3B-FFB6-DF58-598A-BD8A31D7931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7B79F1C-F3CE-F5B4-7ABC-F5FAF785330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75B9275-657C-E19D-8BA0-5F068CA3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A244000-467C-E6E3-6E48-447C61F6784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307B6E0-CB49-709A-253A-D99F6F403D6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E5EE69A-7F17-53F6-0FC9-F672C1975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AA4EE53-1813-4FDE-9C27-57C66F5FDB20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DADA417-BBD3-1644-1863-A94B7818560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058A4AD4-8347-AE23-E75E-77794F91B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AA16A20C-0B4F-8E20-CF9C-913469F38FAC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471DBA0-DA48-1433-88C0-EC5CF594F6E0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0A981DB2-672A-93F7-EE1D-19CDFA047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CFD2CBAB-B7F9-A37F-A0E4-6195946D38E8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4CF11EDE-E26A-ED5B-34E5-09F45A5B7158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0CAA9A76-F5F2-0C73-9B1D-213933D81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E94104CD-47B5-B482-6F8F-E780CCD4DAEB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EF61E774-ACED-A2D8-8148-9C9BD02210C6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336E0335-DCDB-C469-E2E1-184B96C5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56" name="Rounded Rectangle 2">
            <a:extLst>
              <a:ext uri="{FF2B5EF4-FFF2-40B4-BE49-F238E27FC236}">
                <a16:creationId xmlns:a16="http://schemas.microsoft.com/office/drawing/2014/main" id="{D756F2E6-3429-7669-D8F2-4034889A389A}"/>
              </a:ext>
            </a:extLst>
          </p:cNvPr>
          <p:cNvSpPr/>
          <p:nvPr/>
        </p:nvSpPr>
        <p:spPr>
          <a:xfrm>
            <a:off x="1828800" y="1371600"/>
            <a:ext cx="2561905" cy="20574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Ionize → separate by m/z → detect</a:t>
            </a:r>
          </a:p>
        </p:txBody>
      </p:sp>
      <p:sp>
        <p:nvSpPr>
          <p:cNvPr id="57" name="Rounded Rectangle 3">
            <a:extLst>
              <a:ext uri="{FF2B5EF4-FFF2-40B4-BE49-F238E27FC236}">
                <a16:creationId xmlns:a16="http://schemas.microsoft.com/office/drawing/2014/main" id="{BE5BA36C-FBC6-A357-B351-E51B00D545CB}"/>
              </a:ext>
            </a:extLst>
          </p:cNvPr>
          <p:cNvSpPr/>
          <p:nvPr/>
        </p:nvSpPr>
        <p:spPr>
          <a:xfrm>
            <a:off x="1828800" y="3728538"/>
            <a:ext cx="2561905" cy="184487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🔬 MS1 full scan, MS2 fragmentation</a:t>
            </a:r>
          </a:p>
        </p:txBody>
      </p:sp>
      <p:pic>
        <p:nvPicPr>
          <p:cNvPr id="3074" name="Picture 2" descr="Mass Spectrometry: Definition, Principle, and Applications">
            <a:extLst>
              <a:ext uri="{FF2B5EF4-FFF2-40B4-BE49-F238E27FC236}">
                <a16:creationId xmlns:a16="http://schemas.microsoft.com/office/drawing/2014/main" id="{F33093C5-94C1-3A63-3D56-ED44BD27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321" y="1318056"/>
            <a:ext cx="7567449" cy="504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90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A3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3B7B7F-7FB2-7C1F-E7D4-74AA584FA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EA94401-C5BC-99A4-C6EE-F947CD55A63A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85987EC4-C17E-E079-748A-89BB0103005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Proteoform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identification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5FE4E708-4848-EB02-D606-B63E1192ED6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5FE4E708-4848-EB02-D606-B63E1192ED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AC2DBCBD-A536-0135-F21A-78678637E06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411E303-EFB5-BEC2-B7D9-85933AF9A88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68A2B884-7452-E63D-D47E-E2326FC4E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941198C-A66A-B7F5-0F55-D4910116A73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BD77A62-6BF6-6F15-381E-DB20AAA7DA5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14FC00ED-E346-1206-4FE2-E47344937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980FA8C-D9C3-E8AF-AC1C-F31146BC2FBE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FFE1A05C-DE03-FBA7-6FEB-085B5861EEF2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C97499F8-6FAA-352D-F757-366F5BFDA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8B232108-5277-D1DB-46CE-9B246CF2334C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Top-down MS spectral networks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E9FE6C90-1651-0F11-6B78-EAD447A258A5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Proteoform deconvolution</a:t>
            </a:r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4932829-7237-A8D1-5448-F3671BC1A00F}"/>
              </a:ext>
            </a:extLst>
          </p:cNvPr>
          <p:cNvGrpSpPr/>
          <p:nvPr/>
        </p:nvGrpSpPr>
        <p:grpSpPr>
          <a:xfrm>
            <a:off x="134307" y="3600785"/>
            <a:ext cx="827314" cy="827314"/>
            <a:chOff x="686113" y="3600785"/>
            <a:chExt cx="827314" cy="827314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D5645FB-C2DA-5C4A-C074-A3D122CF3016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7" name="Grafika 26" descr="Łącze z wypełnieniem pełnym">
              <a:extLst>
                <a:ext uri="{FF2B5EF4-FFF2-40B4-BE49-F238E27FC236}">
                  <a16:creationId xmlns:a16="http://schemas.microsoft.com/office/drawing/2014/main" id="{0B67412A-4EA1-0D59-5569-32DD8733F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DD86E416-2328-2ED6-ABCB-640A7E26B4C6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B5EFC5DC-E497-315E-021F-D28FD2C51EBC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Ekierka z wypełnieniem pełnym">
              <a:extLst>
                <a:ext uri="{FF2B5EF4-FFF2-40B4-BE49-F238E27FC236}">
                  <a16:creationId xmlns:a16="http://schemas.microsoft.com/office/drawing/2014/main" id="{EFDF1588-63B5-5C6F-7D80-42D78F270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D4AEDC6C-64E9-79D1-DD5D-568ED006D6EE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BFD3B066-1B03-98D5-E9F5-2B9186B7A1C5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Góry z wypełnieniem pełnym">
              <a:extLst>
                <a:ext uri="{FF2B5EF4-FFF2-40B4-BE49-F238E27FC236}">
                  <a16:creationId xmlns:a16="http://schemas.microsoft.com/office/drawing/2014/main" id="{E6BB1EC7-2030-9E4C-C115-CF81C291E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1453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A3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09B025-1C81-3942-F753-8173EE23D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844048D-060D-A7FD-CB69-1B77F34FEAE3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D0BDFBF-3AC7-6654-88CE-4BCBE4BEDDA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Single-cel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proteomics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75F12011-7B8C-E0B5-BC02-4372315C0D7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75F12011-7B8C-E0B5-BC02-4372315C0D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2B6A8A50-78EA-9DB1-959C-204E8B96B05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E209931-090E-CB76-B078-8726E80B053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AA6AE343-ADFC-FC5A-D0FB-1B79995C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45B1E62-EFB7-521E-9CC9-266C1B211A2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A8166D1-555C-0F7E-A709-55ACE6CA496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DB4D67C6-0094-72EE-C77C-C594B6A15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942D2F2-3B40-4FDF-4C66-4359E7501542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C26D129F-49A5-36C2-6F4C-3898C5FA2F9F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450C30E4-332E-9BA7-06CF-25B871E08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66DB68F7-B486-88A5-4E76-584A9F67194F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🧫 SCoPE-MS</a:t>
            </a: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AA16F120-4B39-E465-E954-13CE55AC2F9A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🚚 Carrier proteome concept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BAFBC59F-AEFF-2AD5-4399-64C14FB33261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DL noise correction</a:t>
            </a: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3F62FEE-A480-D91A-827B-B4BD8025848D}"/>
              </a:ext>
            </a:extLst>
          </p:cNvPr>
          <p:cNvGrpSpPr/>
          <p:nvPr/>
        </p:nvGrpSpPr>
        <p:grpSpPr>
          <a:xfrm>
            <a:off x="134307" y="3600785"/>
            <a:ext cx="827314" cy="827314"/>
            <a:chOff x="686113" y="3600785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ACE66E8-1B70-B7BC-D9C3-757CBA58C09F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Łącze z wypełnieniem pełnym">
              <a:extLst>
                <a:ext uri="{FF2B5EF4-FFF2-40B4-BE49-F238E27FC236}">
                  <a16:creationId xmlns:a16="http://schemas.microsoft.com/office/drawing/2014/main" id="{871EF319-A79B-7DBA-09D9-7B9A3D0D2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AEC7C83-0B12-5769-C563-DF711B956E22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6B5107C-5D61-0D64-D9FF-AA4ED009FFDA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9" name="Grafika 28" descr="Ekierka z wypełnieniem pełnym">
              <a:extLst>
                <a:ext uri="{FF2B5EF4-FFF2-40B4-BE49-F238E27FC236}">
                  <a16:creationId xmlns:a16="http://schemas.microsoft.com/office/drawing/2014/main" id="{1BB8C162-F871-4F9A-B303-67288768E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7A7AD72-01C4-8B5E-48B6-75F4FCD674EC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855F4002-0F41-77EB-6E11-72FA74A74B91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4" name="Grafika 33" descr="Góry z wypełnieniem pełnym">
              <a:extLst>
                <a:ext uri="{FF2B5EF4-FFF2-40B4-BE49-F238E27FC236}">
                  <a16:creationId xmlns:a16="http://schemas.microsoft.com/office/drawing/2014/main" id="{818A37CD-140C-3765-8D71-54FD284B8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0136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A3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CAC44D-F1AA-295A-8667-CBD370CC5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EA676FA-785F-B464-F3AD-EA5C1C2371A8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FC865DA6-C7C2-13D3-F5B2-114D871FB3B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Top-Down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proteomics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E6A64DFB-CF7F-BAD3-493A-54D008D7DF0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E6A64DFB-CF7F-BAD3-493A-54D008D7DF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EE4A034B-DEE2-4D61-2D5B-4276A5424AE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30217A9-016E-B9D3-7A55-8DF29E52A06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46A4DD67-2EF9-481F-CC40-F7DF7355E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05698F0-D96E-0601-3E8D-94E71B866C6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033D422-D141-BBBE-33C3-5C5C69B0920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B5B6860-6BB8-307F-F551-44DA6FCD8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AE98649-7760-4349-4C97-3E8E75D77BC9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DCA89C5D-766F-E6CA-C997-C89DBFC3E9BB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AEC2C287-3C21-B47D-C103-C1552C725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7B664DFD-F88C-AE5F-59DD-1CF350AE68E0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Full proteoform analysis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7799FCEC-722A-737F-9B9C-CB6D1D5CC84F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🔬 Higher structural resolution</a:t>
            </a:r>
          </a:p>
        </p:txBody>
      </p:sp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7CABF429-736B-F149-456E-DDD4CFA44F24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Challenges: fragmentation &amp; complexity</a:t>
            </a:r>
          </a:p>
        </p:txBody>
      </p:sp>
      <p:grpSp>
        <p:nvGrpSpPr>
          <p:cNvPr id="24" name="Grupa 23">
            <a:extLst>
              <a:ext uri="{FF2B5EF4-FFF2-40B4-BE49-F238E27FC236}">
                <a16:creationId xmlns:a16="http://schemas.microsoft.com/office/drawing/2014/main" id="{D25B3187-6A81-C982-03F6-3C2CC30B8FB8}"/>
              </a:ext>
            </a:extLst>
          </p:cNvPr>
          <p:cNvGrpSpPr/>
          <p:nvPr/>
        </p:nvGrpSpPr>
        <p:grpSpPr>
          <a:xfrm>
            <a:off x="134307" y="3600785"/>
            <a:ext cx="827314" cy="827314"/>
            <a:chOff x="686113" y="3600785"/>
            <a:chExt cx="827314" cy="827314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485914B8-AE95-FEB7-4F2B-5BE285DB0A93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6" name="Grafika 25" descr="Łącze z wypełnieniem pełnym">
              <a:extLst>
                <a:ext uri="{FF2B5EF4-FFF2-40B4-BE49-F238E27FC236}">
                  <a16:creationId xmlns:a16="http://schemas.microsoft.com/office/drawing/2014/main" id="{315CDB5C-E891-70EA-E530-874FD865C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29A886C8-2A83-58DA-E900-B10C366AA33A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560E8F71-8CEB-E93D-9DBC-B5B70CCD7E9C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2" name="Grafika 31" descr="Ekierka z wypełnieniem pełnym">
              <a:extLst>
                <a:ext uri="{FF2B5EF4-FFF2-40B4-BE49-F238E27FC236}">
                  <a16:creationId xmlns:a16="http://schemas.microsoft.com/office/drawing/2014/main" id="{F36F74C7-B387-9F5E-88F5-D068A1D78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5786D5A2-74E0-7A1C-EDF6-F3B430371187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6DA3B851-A0F7-F934-6472-D918B16F6A4D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5" name="Grafika 34" descr="Góry z wypełnieniem pełnym">
              <a:extLst>
                <a:ext uri="{FF2B5EF4-FFF2-40B4-BE49-F238E27FC236}">
                  <a16:creationId xmlns:a16="http://schemas.microsoft.com/office/drawing/2014/main" id="{C01893B8-7C0D-0F7E-AD30-13A15B0AC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A3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C424AB-11D7-6989-7FAE-85B9C95F1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7DB5056-BF33-22C7-1B25-977F408551D3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D34590D7-BE8A-86EE-AEEA-1D8491BDAAE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Generative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models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in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proteomics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C6F25ABB-E3A1-E208-0275-E2EEC53F1FA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C6F25ABB-E3A1-E208-0275-E2EEC53F1F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D52D5575-C072-B2B8-0CDE-B7159132731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5F89139-6CED-5A98-F837-0426C165CC8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F9D32A5-65C9-F4FB-A093-BDF4571DA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2B7CBA0-A5EF-54E2-3F26-275073CCDC1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D30424E-99F9-01C5-89F5-98BA2F8BC1E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6DBF4530-BB85-6729-2477-23405FBA7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FF03060-A1F1-760F-6378-1E54E1671A76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70880C26-4531-D4A7-A8DF-99D594267463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791AC5DF-7055-49A8-3C18-AE7B64D9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7C7B0344-1060-AFDD-82EF-B0B56E5E1057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🌫️ Diffusion models for spectra</a:t>
            </a:r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0172A682-B20F-42E6-2080-C7233B6D94BD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Perturbation-response modeling</a:t>
            </a:r>
          </a:p>
        </p:txBody>
      </p:sp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2D415E57-15DA-0DC6-24C5-A4C250BFBCAC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🧱 Protein design applications</a:t>
            </a:r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8AE37807-68DF-DA6C-BDE0-8A9CC9C57B61}"/>
              </a:ext>
            </a:extLst>
          </p:cNvPr>
          <p:cNvGrpSpPr/>
          <p:nvPr/>
        </p:nvGrpSpPr>
        <p:grpSpPr>
          <a:xfrm>
            <a:off x="134307" y="3600785"/>
            <a:ext cx="827314" cy="827314"/>
            <a:chOff x="686113" y="3600785"/>
            <a:chExt cx="827314" cy="827314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DA077997-1B97-69AE-6F3F-D37B3C17D498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2" name="Grafika 31" descr="Łącze z wypełnieniem pełnym">
              <a:extLst>
                <a:ext uri="{FF2B5EF4-FFF2-40B4-BE49-F238E27FC236}">
                  <a16:creationId xmlns:a16="http://schemas.microsoft.com/office/drawing/2014/main" id="{6283E2BB-A6E5-EEA2-16F3-B7E70AEBC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98A1A84F-52F1-F078-A1F2-1B9F6C361AB7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B825765E-B0FB-DAB5-982C-F01E397C0A82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5" name="Grafika 34" descr="Ekierka z wypełnieniem pełnym">
              <a:extLst>
                <a:ext uri="{FF2B5EF4-FFF2-40B4-BE49-F238E27FC236}">
                  <a16:creationId xmlns:a16="http://schemas.microsoft.com/office/drawing/2014/main" id="{07EFAD66-4252-C91A-E5AA-D217604C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8C1E2371-86B6-24EE-A0C8-D38122845ED1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D2097B19-F28C-026C-B819-3B5809820BF4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Góry z wypełnieniem pełnym">
              <a:extLst>
                <a:ext uri="{FF2B5EF4-FFF2-40B4-BE49-F238E27FC236}">
                  <a16:creationId xmlns:a16="http://schemas.microsoft.com/office/drawing/2014/main" id="{23AE925F-B40B-0393-A4C4-0D2287471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2827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A33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A6903-2C85-8454-4563-C1314742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C52FFDF-452C-53D1-8D81-0E3851484D3E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54D452FB-ADF8-C754-E259-5198A07CEB1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Challenges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in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proteomics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75FE7E78-801B-1E69-2218-E0243281CBE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75FE7E78-801B-1E69-2218-E0243281CB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DC2ACE17-A6F6-85A7-F9F7-C3D42D56A0C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E4E200B-0204-ED1D-1310-0CB97517B0E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1F96E076-16AA-65C4-745F-99C80CE2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E8DF9FA-F4EB-261E-D6D3-A794A735220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E77A232-73BF-113D-D752-BF2A92330FF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913DFA6D-6FF2-C94A-53BC-CB7C0EC20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F00DB3B-254F-E6F5-1FAA-8D086FDE839E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C0B835BE-AA18-1CC6-5F7C-A7B18748830B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C3DDE96A-6223-08F4-7908-65CFD3780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911C6AC8-6A74-9A73-E95B-6F4CE745103F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Proteoform-level quantification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D5CE76DA-5367-C0EE-6D1F-0CC3E36E8B50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🧭 Complete proteome coverage</a:t>
            </a:r>
          </a:p>
        </p:txBody>
      </p:sp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CEF38272-7270-781C-5C63-82B263C643BD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🔬 Variant-level proteomics</a:t>
            </a:r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295B112B-34DA-CBE4-6686-5A509AA7A4CA}"/>
              </a:ext>
            </a:extLst>
          </p:cNvPr>
          <p:cNvSpPr/>
          <p:nvPr/>
        </p:nvSpPr>
        <p:spPr>
          <a:xfrm>
            <a:off x="1828800" y="5212079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Genome → proteome prediction</a:t>
            </a:r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2679944-C2AD-AEAE-8AD8-7895B8470353}"/>
              </a:ext>
            </a:extLst>
          </p:cNvPr>
          <p:cNvGrpSpPr/>
          <p:nvPr/>
        </p:nvGrpSpPr>
        <p:grpSpPr>
          <a:xfrm>
            <a:off x="134307" y="3600785"/>
            <a:ext cx="827314" cy="827314"/>
            <a:chOff x="686113" y="3600785"/>
            <a:chExt cx="827314" cy="827314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1250EAC-2609-450C-9885-912D9AC18004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7" name="Grafika 26" descr="Łącze z wypełnieniem pełnym">
              <a:extLst>
                <a:ext uri="{FF2B5EF4-FFF2-40B4-BE49-F238E27FC236}">
                  <a16:creationId xmlns:a16="http://schemas.microsoft.com/office/drawing/2014/main" id="{6BA3CE3F-3B99-1E25-F204-29953CFDF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7A249F2-6BD2-99DC-B0CE-C452F055412A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2FB71688-BE1C-3795-A475-B3535AFD34C7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3" name="Grafika 32" descr="Ekierka z wypełnieniem pełnym">
              <a:extLst>
                <a:ext uri="{FF2B5EF4-FFF2-40B4-BE49-F238E27FC236}">
                  <a16:creationId xmlns:a16="http://schemas.microsoft.com/office/drawing/2014/main" id="{7604BB54-C73B-A217-F4F8-457D8C51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BBA40D7C-1F7C-B4AC-655D-81D9507CF783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5EFDE4DE-A8FC-0440-AF98-A707A5FBBA41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6" name="Grafika 35" descr="Góry z wypełnieniem pełnym">
              <a:extLst>
                <a:ext uri="{FF2B5EF4-FFF2-40B4-BE49-F238E27FC236}">
                  <a16:creationId xmlns:a16="http://schemas.microsoft.com/office/drawing/2014/main" id="{0BF53416-84FC-A4C6-7895-C3E385D0F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31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85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AEA90-D21B-B400-E949-3E0EE1B8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23CB10BA-5610-6CBE-3163-BD51555E9C37}"/>
              </a:ext>
            </a:extLst>
          </p:cNvPr>
          <p:cNvSpPr/>
          <p:nvPr/>
        </p:nvSpPr>
        <p:spPr>
          <a:xfrm>
            <a:off x="2442018" y="4170386"/>
            <a:ext cx="43697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83CDCF24-DC6E-19B5-0C66-47FB63CC1E3D}"/>
              </a:ext>
            </a:extLst>
          </p:cNvPr>
          <p:cNvSpPr/>
          <p:nvPr/>
        </p:nvSpPr>
        <p:spPr>
          <a:xfrm>
            <a:off x="6811730" y="1348432"/>
            <a:ext cx="4260446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A3F9B640-F0F1-0F6D-D68B-0B6DDC280C6B}"/>
              </a:ext>
            </a:extLst>
          </p:cNvPr>
          <p:cNvSpPr/>
          <p:nvPr/>
        </p:nvSpPr>
        <p:spPr>
          <a:xfrm>
            <a:off x="1703619" y="1350249"/>
            <a:ext cx="43697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7" name="Prostokąt zaokrąglony 36">
            <a:extLst>
              <a:ext uri="{FF2B5EF4-FFF2-40B4-BE49-F238E27FC236}">
                <a16:creationId xmlns:a16="http://schemas.microsoft.com/office/drawing/2014/main" id="{AC1C683B-7225-624E-F99B-0884C667461E}"/>
              </a:ext>
            </a:extLst>
          </p:cNvPr>
          <p:cNvSpPr/>
          <p:nvPr/>
        </p:nvSpPr>
        <p:spPr>
          <a:xfrm>
            <a:off x="7481390" y="4134499"/>
            <a:ext cx="4461296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B0B8F2-7E42-5A0C-5362-796F0EF9500D}"/>
              </a:ext>
            </a:extLst>
          </p:cNvPr>
          <p:cNvSpPr/>
          <p:nvPr/>
        </p:nvSpPr>
        <p:spPr>
          <a:xfrm>
            <a:off x="2234" y="-8099503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FA357BB-22CC-74BF-E4A6-EBC1775C594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Wrap-Up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a 17">
            <a:extLst>
              <a:ext uri="{FF2B5EF4-FFF2-40B4-BE49-F238E27FC236}">
                <a16:creationId xmlns:a16="http://schemas.microsoft.com/office/drawing/2014/main" id="{08EBA86C-2A2C-386D-1986-21A1F0CD4E4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70BDFF4-323E-098D-864D-74D9E37C82E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Znak zapytania z wypełnieniem pełnym">
              <a:extLst>
                <a:ext uri="{FF2B5EF4-FFF2-40B4-BE49-F238E27FC236}">
                  <a16:creationId xmlns:a16="http://schemas.microsoft.com/office/drawing/2014/main" id="{055EB633-096E-7AF9-AB4C-99082625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D55F695-9062-D121-699D-315C5372EBE1}"/>
              </a:ext>
            </a:extLst>
          </p:cNvPr>
          <p:cNvGrpSpPr/>
          <p:nvPr/>
        </p:nvGrpSpPr>
        <p:grpSpPr>
          <a:xfrm>
            <a:off x="718456" y="5886840"/>
            <a:ext cx="827314" cy="827314"/>
            <a:chOff x="137885" y="5908612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C628E1B-0865-C2E7-E006-E32511C63E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CDE51FCC-C26D-BE0C-E9A1-DE52340D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pic>
        <p:nvPicPr>
          <p:cNvPr id="4" name="Grafika 3" descr="Laptop z wypełnieniem pełnym">
            <a:extLst>
              <a:ext uri="{FF2B5EF4-FFF2-40B4-BE49-F238E27FC236}">
                <a16:creationId xmlns:a16="http://schemas.microsoft.com/office/drawing/2014/main" id="{7C250681-AA74-DBE5-4253-6D13CFF730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4801" y="4814808"/>
            <a:ext cx="648000" cy="648000"/>
          </a:xfrm>
          <a:prstGeom prst="rect">
            <a:avLst/>
          </a:prstGeom>
        </p:spPr>
      </p:pic>
      <p:pic>
        <p:nvPicPr>
          <p:cNvPr id="8" name="Grafika 7" descr="Laptop z wypełnieniem pełnym">
            <a:extLst>
              <a:ext uri="{FF2B5EF4-FFF2-40B4-BE49-F238E27FC236}">
                <a16:creationId xmlns:a16="http://schemas.microsoft.com/office/drawing/2014/main" id="{A0DCE65C-D56E-BB8F-EE85-64DB4C90B3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81308" y="3498381"/>
            <a:ext cx="3928853" cy="3928853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9682F5A5-4B4B-711A-D62F-EAC58071A598}"/>
              </a:ext>
            </a:extLst>
          </p:cNvPr>
          <p:cNvSpPr txBox="1"/>
          <p:nvPr/>
        </p:nvSpPr>
        <p:spPr>
          <a:xfrm>
            <a:off x="7708121" y="4924198"/>
            <a:ext cx="4075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🛠️ </a:t>
            </a:r>
            <a:r>
              <a:rPr lang="pl-PL" sz="3200" dirty="0" err="1"/>
              <a:t>Computational</a:t>
            </a:r>
            <a:r>
              <a:rPr lang="pl-PL" sz="3200" dirty="0"/>
              <a:t> </a:t>
            </a:r>
            <a:r>
              <a:rPr lang="pl-PL" sz="3200" dirty="0" err="1"/>
              <a:t>tools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essential</a:t>
            </a:r>
            <a:endParaRPr lang="pl-PL" sz="3200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C364E6D-D7E0-0560-009C-82B05FA06959}"/>
              </a:ext>
            </a:extLst>
          </p:cNvPr>
          <p:cNvGrpSpPr/>
          <p:nvPr/>
        </p:nvGrpSpPr>
        <p:grpSpPr>
          <a:xfrm>
            <a:off x="134307" y="3600785"/>
            <a:ext cx="827314" cy="827314"/>
            <a:chOff x="686113" y="3600785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E118C17D-9AC6-B21B-EC81-3A95C79840C5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6" name="Grafika 5" descr="Łącze z wypełnieniem pełnym">
              <a:extLst>
                <a:ext uri="{FF2B5EF4-FFF2-40B4-BE49-F238E27FC236}">
                  <a16:creationId xmlns:a16="http://schemas.microsoft.com/office/drawing/2014/main" id="{75837826-B09A-3280-BC3B-83C5CBC71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7" name="Grupa 6">
            <a:extLst>
              <a:ext uri="{FF2B5EF4-FFF2-40B4-BE49-F238E27FC236}">
                <a16:creationId xmlns:a16="http://schemas.microsoft.com/office/drawing/2014/main" id="{72486C8F-7362-7331-BD7D-F7B80F06F292}"/>
              </a:ext>
            </a:extLst>
          </p:cNvPr>
          <p:cNvGrpSpPr/>
          <p:nvPr/>
        </p:nvGrpSpPr>
        <p:grpSpPr>
          <a:xfrm>
            <a:off x="180813" y="1238608"/>
            <a:ext cx="827314" cy="827314"/>
            <a:chOff x="737870" y="1243864"/>
            <a:chExt cx="827314" cy="827314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5F59A2F-C368-22A0-72E0-F8593EA089A8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2" name="Grafika 11" descr="Ekierka z wypełnieniem pełnym">
              <a:extLst>
                <a:ext uri="{FF2B5EF4-FFF2-40B4-BE49-F238E27FC236}">
                  <a16:creationId xmlns:a16="http://schemas.microsoft.com/office/drawing/2014/main" id="{FB87163D-4571-E470-3065-345512821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60E40789-656A-3119-10C4-D87D4181D89D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398F29A1-FC6E-6918-59A6-A747201F6A6C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5" name="Grafika 34" descr="Góry z wypełnieniem pełnym">
              <a:extLst>
                <a:ext uri="{FF2B5EF4-FFF2-40B4-BE49-F238E27FC236}">
                  <a16:creationId xmlns:a16="http://schemas.microsoft.com/office/drawing/2014/main" id="{B546EA38-ADA2-FE99-07BB-EE12B83F4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pic>
        <p:nvPicPr>
          <p:cNvPr id="40" name="Grafika 39" descr="Łącze z wypełnieniem pełnym">
            <a:extLst>
              <a:ext uri="{FF2B5EF4-FFF2-40B4-BE49-F238E27FC236}">
                <a16:creationId xmlns:a16="http://schemas.microsoft.com/office/drawing/2014/main" id="{222B21CD-7812-A2D4-8DD4-D1E46CB44A4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155470" y="4005073"/>
            <a:ext cx="2808370" cy="2808370"/>
          </a:xfrm>
          <a:prstGeom prst="rect">
            <a:avLst/>
          </a:prstGeom>
        </p:spPr>
      </p:pic>
      <p:pic>
        <p:nvPicPr>
          <p:cNvPr id="44" name="Grafika 43" descr="Ekierka z wypełnieniem pełnym">
            <a:extLst>
              <a:ext uri="{FF2B5EF4-FFF2-40B4-BE49-F238E27FC236}">
                <a16:creationId xmlns:a16="http://schemas.microsoft.com/office/drawing/2014/main" id="{6D077741-0295-FB78-183D-52E42814C2B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35623" y="1403646"/>
            <a:ext cx="2351906" cy="2351906"/>
          </a:xfrm>
          <a:prstGeom prst="rect">
            <a:avLst/>
          </a:prstGeom>
        </p:spPr>
      </p:pic>
      <p:pic>
        <p:nvPicPr>
          <p:cNvPr id="47" name="Grafika 46" descr="Góry z wypełnieniem pełnym">
            <a:extLst>
              <a:ext uri="{FF2B5EF4-FFF2-40B4-BE49-F238E27FC236}">
                <a16:creationId xmlns:a16="http://schemas.microsoft.com/office/drawing/2014/main" id="{5E04377F-465C-961E-53E0-2323D0DE1B3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582061" y="1237972"/>
            <a:ext cx="2808369" cy="2808369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9F4E036-0F36-EEC8-8EEC-82B6C65E6E3F}"/>
              </a:ext>
            </a:extLst>
          </p:cNvPr>
          <p:cNvSpPr txBox="1"/>
          <p:nvPr/>
        </p:nvSpPr>
        <p:spPr>
          <a:xfrm>
            <a:off x="1977705" y="1927217"/>
            <a:ext cx="3854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🤖 MS </a:t>
            </a:r>
            <a:r>
              <a:rPr lang="pl-PL" sz="3200" dirty="0" err="1"/>
              <a:t>drives</a:t>
            </a:r>
            <a:r>
              <a:rPr lang="pl-PL" sz="3200" dirty="0"/>
              <a:t> the field, DL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/>
              <a:t>transforming</a:t>
            </a:r>
            <a:r>
              <a:rPr lang="pl-PL" sz="3200" dirty="0"/>
              <a:t> </a:t>
            </a:r>
            <a:r>
              <a:rPr lang="pl-PL" sz="3200" dirty="0" err="1"/>
              <a:t>it</a:t>
            </a:r>
            <a:endParaRPr lang="pl-PL" sz="32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198F161-67B0-2638-842D-93461696E0F7}"/>
              </a:ext>
            </a:extLst>
          </p:cNvPr>
          <p:cNvSpPr txBox="1"/>
          <p:nvPr/>
        </p:nvSpPr>
        <p:spPr>
          <a:xfrm>
            <a:off x="7056352" y="1928721"/>
            <a:ext cx="3771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🧩 </a:t>
            </a:r>
            <a:r>
              <a:rPr lang="pl-PL" sz="3200" dirty="0" err="1"/>
              <a:t>Stability</a:t>
            </a:r>
            <a:r>
              <a:rPr lang="pl-PL" sz="3200" dirty="0"/>
              <a:t>, </a:t>
            </a:r>
            <a:r>
              <a:rPr lang="pl-PL" sz="3200" dirty="0" err="1"/>
              <a:t>variants</a:t>
            </a:r>
            <a:r>
              <a:rPr lang="pl-PL" sz="3200" dirty="0"/>
              <a:t>, </a:t>
            </a:r>
            <a:r>
              <a:rPr lang="pl-PL" sz="3200" dirty="0" err="1"/>
              <a:t>proteoforms</a:t>
            </a:r>
            <a:r>
              <a:rPr lang="pl-PL" sz="3200" dirty="0"/>
              <a:t> </a:t>
            </a:r>
            <a:r>
              <a:rPr lang="pl-PL" sz="3200" dirty="0" err="1"/>
              <a:t>add</a:t>
            </a:r>
            <a:r>
              <a:rPr lang="pl-PL" sz="3200" dirty="0"/>
              <a:t> </a:t>
            </a:r>
            <a:r>
              <a:rPr lang="pl-PL" sz="3200" dirty="0" err="1"/>
              <a:t>complexity</a:t>
            </a:r>
            <a:endParaRPr lang="pl-PL" sz="3200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9FD8E04-E664-F3F4-5C46-E56AB44365F0}"/>
              </a:ext>
            </a:extLst>
          </p:cNvPr>
          <p:cNvSpPr txBox="1"/>
          <p:nvPr/>
        </p:nvSpPr>
        <p:spPr>
          <a:xfrm>
            <a:off x="2690969" y="4870649"/>
            <a:ext cx="38718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🌐 </a:t>
            </a:r>
            <a:r>
              <a:rPr lang="pl-PL" sz="3200" dirty="0" err="1"/>
              <a:t>Multiomics</a:t>
            </a:r>
            <a:r>
              <a:rPr lang="pl-PL" sz="3200" dirty="0"/>
              <a:t> </a:t>
            </a:r>
            <a:r>
              <a:rPr lang="pl-PL" sz="3200" dirty="0" err="1"/>
              <a:t>gives</a:t>
            </a:r>
            <a:r>
              <a:rPr lang="pl-PL" sz="3200" dirty="0"/>
              <a:t> </a:t>
            </a:r>
            <a:r>
              <a:rPr lang="pl-PL" sz="3200" dirty="0" err="1"/>
              <a:t>biological</a:t>
            </a:r>
            <a:r>
              <a:rPr lang="pl-PL" sz="3200" dirty="0"/>
              <a:t> </a:t>
            </a:r>
            <a:r>
              <a:rPr lang="pl-PL" sz="3200" dirty="0" err="1"/>
              <a:t>context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254019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5EB88A-81AF-C717-01F9-D1C81798B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F6FCD82-1647-4672-466F-BED5BDFEEFBC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CF714DF3-3023-C057-88E8-2B824A053F4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Mass </a:t>
            </a:r>
            <a:r>
              <a:rPr lang="pl-PL" cap="small" spc="300" dirty="0" err="1">
                <a:latin typeface="Cambria" panose="02040503050406030204" pitchFamily="18" charset="0"/>
              </a:rPr>
              <a:t>Spectrometry</a:t>
            </a:r>
            <a:r>
              <a:rPr lang="pl-PL" cap="small" spc="300" dirty="0"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latin typeface="Cambria" panose="02040503050406030204" pitchFamily="18" charset="0"/>
              </a:rPr>
              <a:t>Accuracy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D9E2FD9-7927-C091-66C9-D2E933D6BEC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D9E2FD9-7927-C091-66C9-D2E933D6BEC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F961DE3-D716-B71C-4186-2A4DD852495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3F5F1BC-E92D-6398-B3D7-B74A7439D82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A561420-2FE1-0B92-D718-C11EB0937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B25D2DA-A6A8-20A3-487B-6867279A984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51ACA29-4CE9-ADBC-571D-E74B5E19184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00BA88C-08D9-F3C6-D0F3-7966581DB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580F1F0-741E-87C9-27AA-EC104CF332E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0279425-31F1-75CE-D04E-B3033C8976D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DFF589B5-A96A-8762-7C1B-9026082A6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45D75BFC-36DF-698A-8C70-5CE70EFF8672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22F0ED2D-6935-8904-06B8-2E49018DAE82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036D3A02-B47B-51A6-B0B8-44317AFC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D4C59321-EDF9-7692-3AE7-F21FEFF541BA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EA97F5C1-1521-92D0-FE03-48B3746A97C4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98602C11-E8BA-3175-857C-E4065E774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DA9591B6-AF08-4349-9671-F393BB79A236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443C9713-67C8-76BE-CF62-9A91326034C6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196F941A-941A-2602-56CC-D0DA8108D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E962471B-754C-8781-C101-030ED5F19682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Modern instruments resolve ~0.001 Da differences.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94A97DCD-1989-174F-5B71-7B7AAC5D380B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🥼 Detect isotope patterns → infer composition.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A780F27-9627-945E-179E-901564BC0337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Essential for distinguishing near-identical peptides.</a:t>
            </a:r>
          </a:p>
        </p:txBody>
      </p: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4F52BF8C-395D-BF10-1588-3A19EE8FCCD3}"/>
              </a:ext>
            </a:extLst>
          </p:cNvPr>
          <p:cNvSpPr/>
          <p:nvPr/>
        </p:nvSpPr>
        <p:spPr>
          <a:xfrm>
            <a:off x="1828800" y="521208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❗ High precision ≠ complete peptide coverage</a:t>
            </a:r>
          </a:p>
        </p:txBody>
      </p:sp>
    </p:spTree>
    <p:extLst>
      <p:ext uri="{BB962C8B-B14F-4D97-AF65-F5344CB8AC3E}">
        <p14:creationId xmlns:p14="http://schemas.microsoft.com/office/powerpoint/2010/main" val="3550743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A419A-42CC-4D88-88FC-EA975EB6E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AEA912C-076B-4862-234B-F9C2B3BD0297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6D6BE008-CA0C-10D6-0318-9E448CC2052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Fragmentation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63C681B-07BE-B5C5-9D97-45A4E9A5327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63C681B-07BE-B5C5-9D97-45A4E9A532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7D877DF6-6CF4-4841-1304-AB2CD7BE617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FF3B14B-95DF-FCDF-60DC-C35090EE099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9786738-5CD2-20FD-1740-7A61A832D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ABF0254-F9F2-A322-64A3-225CA83F85A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C4A5F70-A868-45EF-AE1C-B232A7F6D65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C7711E20-03E2-7458-5F12-C8D4D5169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D19FBED-A3CD-FD30-C344-23E5854AC2CA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175A4DF-CD1C-A181-8A26-5D952B76D679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DB85B13D-82B8-22A3-DC44-C062EFA6D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C92C94A4-131B-5946-98CE-194403D6801C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702F7EDC-A959-B1D9-E91B-9EDA9F47E07D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C9D71B89-C66A-B275-A062-08F0FBB09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18766BDA-8545-DDEE-769B-051D5F5A41E0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4B9DF692-C1DD-65B6-7985-7B86F96FCFBA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954C58DF-5284-05D7-5E23-48B5E3D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ADEB0C40-D24D-32C9-F8A8-D7E7F36BF163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861E8321-9EAB-F812-2182-86D1B4F84AF3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74B9A761-63E5-A37D-273B-DF05F829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550F45E7-95F9-C36B-8297-4C13D1199442}"/>
              </a:ext>
            </a:extLst>
          </p:cNvPr>
          <p:cNvSpPr/>
          <p:nvPr/>
        </p:nvSpPr>
        <p:spPr>
          <a:xfrm>
            <a:off x="1828800" y="137160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🔪 Large molecules must be cut into fragments.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BF473EB2-3578-4859-7C45-C3AD34203DAA}"/>
              </a:ext>
            </a:extLst>
          </p:cNvPr>
          <p:cNvSpPr/>
          <p:nvPr/>
        </p:nvSpPr>
        <p:spPr>
          <a:xfrm>
            <a:off x="1828800" y="265176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🔥 Fragmentation destroys original molecule.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C26C13F3-18AE-81C4-6428-BEC38ECB0EA9}"/>
              </a:ext>
            </a:extLst>
          </p:cNvPr>
          <p:cNvSpPr/>
          <p:nvPr/>
        </p:nvSpPr>
        <p:spPr>
          <a:xfrm>
            <a:off x="1828800" y="393192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Must infer full protein identity indirectly.</a:t>
            </a:r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D0D1F93C-AF5D-A7D1-E0F3-480C05E3D0AE}"/>
              </a:ext>
            </a:extLst>
          </p:cNvPr>
          <p:cNvSpPr/>
          <p:nvPr/>
        </p:nvSpPr>
        <p:spPr>
          <a:xfrm>
            <a:off x="1828800" y="5212080"/>
            <a:ext cx="91440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💥 Ionization efficiency ≠ abundance.</a:t>
            </a:r>
          </a:p>
        </p:txBody>
      </p:sp>
    </p:spTree>
    <p:extLst>
      <p:ext uri="{BB962C8B-B14F-4D97-AF65-F5344CB8AC3E}">
        <p14:creationId xmlns:p14="http://schemas.microsoft.com/office/powerpoint/2010/main" val="480308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A60F05-7FA6-9FEE-7F15-37C4BF754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A557200-8418-1582-A7E5-357959320121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D7232978-ED34-ABC0-31DC-74395B271DB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Fragmentation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615DB6B9-B7BA-DD72-6A07-9241B912394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615DB6B9-B7BA-DD72-6A07-9241B9123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2E8FC00-286E-2FC7-17E1-50937B2720F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14A7703-D55B-965C-2409-9338D99FE7D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CA48FAF-276B-64E2-1453-BE48E48E4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31ECB7A-4935-AFAF-CA8F-18361904CC1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CB50A06-BB5F-6D12-6E64-353F74CE739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A93CFDD-0F6B-3775-D177-F20C22075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0A7C3C4-C9BD-D558-643F-506F2F9B10C6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FCA233F-7D1B-2B21-9004-4D3E5E0F07E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C1C38744-323E-75E7-F726-308BDC861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EEE4EACA-5823-64B9-8525-2920F3E7F05A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737870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29CA3E36-7B2F-D8A7-ADEA-14133B431BC2}"/>
                </a:ext>
              </a:extLst>
            </p:cNvPr>
            <p:cNvSpPr/>
            <p:nvPr/>
          </p:nvSpPr>
          <p:spPr>
            <a:xfrm>
              <a:off x="737870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2" name="Grafika 21" descr="Ekierka z wypełnieniem pełnym">
              <a:extLst>
                <a:ext uri="{FF2B5EF4-FFF2-40B4-BE49-F238E27FC236}">
                  <a16:creationId xmlns:a16="http://schemas.microsoft.com/office/drawing/2014/main" id="{354461DF-980E-4BFA-AB78-D46DB1D09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5783" y="1338895"/>
              <a:ext cx="612000" cy="612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6B6AEA6A-A5A7-BF44-552F-3A58CA3928A8}"/>
              </a:ext>
            </a:extLst>
          </p:cNvPr>
          <p:cNvGrpSpPr/>
          <p:nvPr/>
        </p:nvGrpSpPr>
        <p:grpSpPr>
          <a:xfrm>
            <a:off x="148840" y="2359754"/>
            <a:ext cx="827314" cy="827314"/>
            <a:chOff x="705897" y="236501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0EAD03C0-09EE-FD89-DD6A-E4901DAAAF70}"/>
                </a:ext>
              </a:extLst>
            </p:cNvPr>
            <p:cNvSpPr/>
            <p:nvPr/>
          </p:nvSpPr>
          <p:spPr>
            <a:xfrm>
              <a:off x="705897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Góry z wypełnieniem pełnym">
              <a:extLst>
                <a:ext uri="{FF2B5EF4-FFF2-40B4-BE49-F238E27FC236}">
                  <a16:creationId xmlns:a16="http://schemas.microsoft.com/office/drawing/2014/main" id="{12104824-4C1A-D46B-A243-D09A08AF0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5554" y="2409762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0583476E-226C-2BB0-8DB7-8CF6C37F13DC}"/>
              </a:ext>
            </a:extLst>
          </p:cNvPr>
          <p:cNvGrpSpPr/>
          <p:nvPr/>
        </p:nvGrpSpPr>
        <p:grpSpPr>
          <a:xfrm>
            <a:off x="129056" y="3595529"/>
            <a:ext cx="827314" cy="827314"/>
            <a:chOff x="686113" y="3600785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92089E92-C714-B9ED-8ABE-A2C51E534DCC}"/>
                </a:ext>
              </a:extLst>
            </p:cNvPr>
            <p:cNvSpPr/>
            <p:nvPr/>
          </p:nvSpPr>
          <p:spPr>
            <a:xfrm>
              <a:off x="686113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Łącze z wypełnieniem pełnym">
              <a:extLst>
                <a:ext uri="{FF2B5EF4-FFF2-40B4-BE49-F238E27FC236}">
                  <a16:creationId xmlns:a16="http://schemas.microsoft.com/office/drawing/2014/main" id="{8DB64C71-C995-F23B-2509-08240D191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770" y="3690442"/>
              <a:ext cx="648000" cy="648000"/>
            </a:xfrm>
            <a:prstGeom prst="rect">
              <a:avLst/>
            </a:prstGeom>
          </p:spPr>
        </p:pic>
      </p:grpSp>
      <p:pic>
        <p:nvPicPr>
          <p:cNvPr id="4098" name="Picture 2" descr="Small Protein LC/MS analysis">
            <a:extLst>
              <a:ext uri="{FF2B5EF4-FFF2-40B4-BE49-F238E27FC236}">
                <a16:creationId xmlns:a16="http://schemas.microsoft.com/office/drawing/2014/main" id="{C4F0C873-0DF2-9438-1463-B8E81A8EE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99" y="1329432"/>
            <a:ext cx="10048547" cy="50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757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24780</TotalTime>
  <Words>1221</Words>
  <Application>Microsoft Macintosh PowerPoint</Application>
  <PresentationFormat>Panoramiczny</PresentationFormat>
  <Paragraphs>498</Paragraphs>
  <Slides>65</Slides>
  <Notes>5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65</vt:i4>
      </vt:variant>
    </vt:vector>
  </HeadingPairs>
  <TitlesOfParts>
    <vt:vector size="70" baseType="lpstr">
      <vt:lpstr>Aptos</vt:lpstr>
      <vt:lpstr>Arial</vt:lpstr>
      <vt:lpstr>Calibri</vt:lpstr>
      <vt:lpstr>Cambria</vt:lpstr>
      <vt:lpstr>Office Theme</vt:lpstr>
      <vt:lpstr>    Proteomics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Dąbrowski-Tumański Paweł</cp:lastModifiedBy>
  <cp:revision>72</cp:revision>
  <dcterms:created xsi:type="dcterms:W3CDTF">2013-01-27T09:14:16Z</dcterms:created>
  <dcterms:modified xsi:type="dcterms:W3CDTF">2025-11-20T05:23:17Z</dcterms:modified>
  <cp:category/>
</cp:coreProperties>
</file>